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2"/>
  </p:notesMasterIdLst>
  <p:handoutMasterIdLst>
    <p:handoutMasterId r:id="rId33"/>
  </p:handoutMasterIdLst>
  <p:sldIdLst>
    <p:sldId id="2435" r:id="rId5"/>
    <p:sldId id="2441" r:id="rId6"/>
    <p:sldId id="259" r:id="rId7"/>
    <p:sldId id="2440" r:id="rId8"/>
    <p:sldId id="2439" r:id="rId9"/>
    <p:sldId id="2454" r:id="rId10"/>
    <p:sldId id="2447" r:id="rId11"/>
    <p:sldId id="2458" r:id="rId12"/>
    <p:sldId id="2460" r:id="rId13"/>
    <p:sldId id="2463" r:id="rId14"/>
    <p:sldId id="2464" r:id="rId15"/>
    <p:sldId id="2467" r:id="rId16"/>
    <p:sldId id="2466" r:id="rId17"/>
    <p:sldId id="2465" r:id="rId18"/>
    <p:sldId id="2469" r:id="rId19"/>
    <p:sldId id="2461" r:id="rId20"/>
    <p:sldId id="2453" r:id="rId21"/>
    <p:sldId id="2468" r:id="rId22"/>
    <p:sldId id="2444" r:id="rId23"/>
    <p:sldId id="2445" r:id="rId24"/>
    <p:sldId id="2446" r:id="rId25"/>
    <p:sldId id="2448" r:id="rId26"/>
    <p:sldId id="2438" r:id="rId27"/>
    <p:sldId id="2449" r:id="rId28"/>
    <p:sldId id="2450" r:id="rId29"/>
    <p:sldId id="2451" r:id="rId30"/>
    <p:sldId id="243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4F76"/>
    <a:srgbClr val="898989"/>
    <a:srgbClr val="2F3342"/>
    <a:srgbClr val="A53F52"/>
    <a:srgbClr val="2C2153"/>
    <a:srgbClr val="E99757"/>
    <a:srgbClr val="0102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39" autoAdjust="0"/>
    <p:restoredTop sz="94674" autoAdjust="0"/>
  </p:normalViewPr>
  <p:slideViewPr>
    <p:cSldViewPr snapToGrid="0">
      <p:cViewPr varScale="1">
        <p:scale>
          <a:sx n="112" d="100"/>
          <a:sy n="112" d="100"/>
        </p:scale>
        <p:origin x="552" y="160"/>
      </p:cViewPr>
      <p:guideLst>
        <p:guide orient="horz" pos="2160"/>
        <p:guide pos="3840"/>
      </p:guideLst>
    </p:cSldViewPr>
  </p:slideViewPr>
  <p:notesTextViewPr>
    <p:cViewPr>
      <p:scale>
        <a:sx n="1" d="1"/>
        <a:sy n="1" d="1"/>
      </p:scale>
      <p:origin x="0" y="0"/>
    </p:cViewPr>
  </p:notesTextViewPr>
  <p:notesViewPr>
    <p:cSldViewPr snapToGrid="0">
      <p:cViewPr varScale="1">
        <p:scale>
          <a:sx n="99" d="100"/>
          <a:sy n="99" d="100"/>
        </p:scale>
        <p:origin x="4416"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11/10/18</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11/10/18</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3532983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300481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5">
            <a:extLst>
              <a:ext uri="{FF2B5EF4-FFF2-40B4-BE49-F238E27FC236}">
                <a16:creationId xmlns:a16="http://schemas.microsoft.com/office/drawing/2014/main" id="{2914F6FF-E574-0340-AD3E-E6747297E034}"/>
              </a:ext>
            </a:extLst>
          </p:cNvPr>
          <p:cNvSpPr>
            <a:spLocks noGrp="1"/>
          </p:cNvSpPr>
          <p:nvPr>
            <p:ph type="body" sz="quarter" idx="32" hasCustomPrompt="1"/>
          </p:nvPr>
        </p:nvSpPr>
        <p:spPr>
          <a:xfrm>
            <a:off x="594519" y="1262642"/>
            <a:ext cx="11002962" cy="353872"/>
          </a:xfrm>
        </p:spPr>
        <p:txBody>
          <a:bodyPr anchor="ctr">
            <a:noAutofit/>
          </a:bodyPr>
          <a:lstStyle>
            <a:lvl1pPr marL="0" indent="0" algn="ctr">
              <a:lnSpc>
                <a:spcPct val="100000"/>
              </a:lnSpc>
              <a:buNone/>
              <a:defRPr sz="2000" spc="600">
                <a:solidFill>
                  <a:srgbClr val="898989"/>
                </a:solidFill>
              </a:defRPr>
            </a:lvl1pPr>
            <a:lvl2pPr marL="266700" indent="0">
              <a:buNone/>
              <a:defRPr/>
            </a:lvl2pPr>
            <a:lvl3pPr marL="542925" indent="0">
              <a:buNone/>
              <a:defRPr/>
            </a:lvl3pPr>
            <a:lvl4pPr marL="809625" indent="0">
              <a:buNone/>
              <a:defRPr/>
            </a:lvl4pPr>
            <a:lvl5pPr marL="1076325" indent="0">
              <a:buNone/>
              <a:defRPr/>
            </a:lvl5pPr>
          </a:lstStyle>
          <a:p>
            <a:pPr lvl="0"/>
            <a:r>
              <a:rPr lang="en-US" dirty="0"/>
              <a:t>SUBTITLE</a:t>
            </a:r>
            <a:endParaRPr lang="en-ZA" dirty="0"/>
          </a:p>
        </p:txBody>
      </p:sp>
    </p:spTree>
    <p:extLst>
      <p:ext uri="{BB962C8B-B14F-4D97-AF65-F5344CB8AC3E}">
        <p14:creationId xmlns:p14="http://schemas.microsoft.com/office/powerpoint/2010/main" val="15351820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2A27944-63F0-4B2F-AD45-448C6DF71C85}"/>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AF5DAC0D-26BC-4E19-94BF-7F158080FB62}"/>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2" name="Title 1">
            <a:extLst>
              <a:ext uri="{FF2B5EF4-FFF2-40B4-BE49-F238E27FC236}">
                <a16:creationId xmlns:a16="http://schemas.microsoft.com/office/drawing/2014/main" id="{2C63BDE4-1CD0-AC4C-A2A9-C858427B0E20}"/>
              </a:ext>
            </a:extLst>
          </p:cNvPr>
          <p:cNvSpPr>
            <a:spLocks noGrp="1"/>
          </p:cNvSpPr>
          <p:nvPr>
            <p:ph type="title" hasCustomPrompt="1"/>
          </p:nvPr>
        </p:nvSpPr>
        <p:spPr/>
        <p:txBody>
          <a:bodyPr/>
          <a:lstStyle>
            <a:lvl1pPr>
              <a:lnSpc>
                <a:spcPct val="100000"/>
              </a:lnSpc>
              <a:defRPr/>
            </a:lvl1pPr>
          </a:lstStyle>
          <a:p>
            <a:r>
              <a:rPr lang="en-US" dirty="0"/>
              <a:t>CLICK TO EDIT MASTER TITLE STYLE</a:t>
            </a:r>
          </a:p>
        </p:txBody>
      </p:sp>
      <p:sp>
        <p:nvSpPr>
          <p:cNvPr id="8" name="Text Placeholder 2">
            <a:extLst>
              <a:ext uri="{FF2B5EF4-FFF2-40B4-BE49-F238E27FC236}">
                <a16:creationId xmlns:a16="http://schemas.microsoft.com/office/drawing/2014/main" id="{67265051-1E5A-D844-BA21-383315517276}"/>
              </a:ext>
            </a:extLst>
          </p:cNvPr>
          <p:cNvSpPr>
            <a:spLocks noGrp="1"/>
          </p:cNvSpPr>
          <p:nvPr>
            <p:ph idx="1"/>
          </p:nvPr>
        </p:nvSpPr>
        <p:spPr>
          <a:xfrm>
            <a:off x="594519" y="1690117"/>
            <a:ext cx="10989920" cy="4486845"/>
          </a:xfrm>
          <a:prstGeom prst="rect">
            <a:avLst/>
          </a:prstGeom>
        </p:spPr>
        <p:txBody>
          <a:bodyPr vert="horz" lIns="91440" tIns="45720" rIns="91440" bIns="45720" rtlCol="0">
            <a:normAutofit/>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629689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3" name="Text Placeholder 2">
            <a:extLst>
              <a:ext uri="{FF2B5EF4-FFF2-40B4-BE49-F238E27FC236}">
                <a16:creationId xmlns:a16="http://schemas.microsoft.com/office/drawing/2014/main" id="{9BDA91F3-AE43-4DDA-AB24-49CF87963D72}"/>
              </a:ext>
            </a:extLst>
          </p:cNvPr>
          <p:cNvSpPr>
            <a:spLocks noGrp="1"/>
          </p:cNvSpPr>
          <p:nvPr>
            <p:ph type="body" idx="1"/>
          </p:nvPr>
        </p:nvSpPr>
        <p:spPr>
          <a:xfrm>
            <a:off x="469107" y="1827972"/>
            <a:ext cx="5157787"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A648F6-CDB4-4032-9F98-6ED11F980765}"/>
              </a:ext>
            </a:extLst>
          </p:cNvPr>
          <p:cNvSpPr>
            <a:spLocks noGrp="1"/>
          </p:cNvSpPr>
          <p:nvPr>
            <p:ph sz="half" idx="2"/>
          </p:nvPr>
        </p:nvSpPr>
        <p:spPr>
          <a:xfrm>
            <a:off x="469107" y="2342356"/>
            <a:ext cx="5157787"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258F648F-0299-4352-914D-9ACEEF6FE597}"/>
              </a:ext>
            </a:extLst>
          </p:cNvPr>
          <p:cNvSpPr>
            <a:spLocks noGrp="1"/>
          </p:cNvSpPr>
          <p:nvPr>
            <p:ph type="body" sz="quarter" idx="3"/>
          </p:nvPr>
        </p:nvSpPr>
        <p:spPr>
          <a:xfrm>
            <a:off x="6565107" y="1827972"/>
            <a:ext cx="5183188" cy="494506"/>
          </a:xfrm>
        </p:spPr>
        <p:txBody>
          <a:bodyPr lIns="0" tIns="0" rIns="0" bIns="0" anchor="ctr"/>
          <a:lstStyle>
            <a:lvl1pPr marL="0" indent="0">
              <a:buNone/>
              <a:defRPr sz="2400" b="0" spc="60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65215A19-FA39-4BD0-87C2-8DA3B8C587BB}"/>
              </a:ext>
            </a:extLst>
          </p:cNvPr>
          <p:cNvSpPr>
            <a:spLocks noGrp="1"/>
          </p:cNvSpPr>
          <p:nvPr>
            <p:ph sz="quarter" idx="4"/>
          </p:nvPr>
        </p:nvSpPr>
        <p:spPr>
          <a:xfrm>
            <a:off x="6565107" y="2342356"/>
            <a:ext cx="5183188" cy="3684588"/>
          </a:xfrm>
        </p:spPr>
        <p:txBody>
          <a:bodyPr lIns="0" tIns="0" rIns="0" b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414559208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1CCD8B1-7DA9-46E5-8EC4-7B1E0D7E9B20}"/>
              </a:ext>
            </a:extLst>
          </p:cNvPr>
          <p:cNvSpPr/>
          <p:nvPr userDrawn="1"/>
        </p:nvSpPr>
        <p:spPr>
          <a:xfrm>
            <a:off x="6084094" y="1189038"/>
            <a:ext cx="6107906" cy="5668962"/>
          </a:xfrm>
          <a:prstGeom prst="rect">
            <a:avLst/>
          </a:pr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A0E18C59-4654-4610-A461-4DAD6B9AA844}"/>
              </a:ext>
            </a:extLst>
          </p:cNvPr>
          <p:cNvSpPr/>
          <p:nvPr userDrawn="1"/>
        </p:nvSpPr>
        <p:spPr>
          <a:xfrm>
            <a:off x="0" y="1189038"/>
            <a:ext cx="6096000" cy="5668962"/>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594519" y="0"/>
            <a:ext cx="11002962" cy="1189038"/>
          </a:xfrm>
        </p:spPr>
        <p:txBody>
          <a:bodyPr>
            <a:normAutofit/>
          </a:bodyPr>
          <a:lstStyle>
            <a:lvl1pPr algn="ctr">
              <a:defRPr sz="3600" spc="300"/>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Content Placeholder 2">
            <a:extLst>
              <a:ext uri="{FF2B5EF4-FFF2-40B4-BE49-F238E27FC236}">
                <a16:creationId xmlns:a16="http://schemas.microsoft.com/office/drawing/2014/main" id="{2B178DD2-BCD4-4E9E-8EAA-0A3AB74C6160}"/>
              </a:ext>
            </a:extLst>
          </p:cNvPr>
          <p:cNvSpPr>
            <a:spLocks noGrp="1"/>
          </p:cNvSpPr>
          <p:nvPr>
            <p:ph sz="half" idx="1"/>
          </p:nvPr>
        </p:nvSpPr>
        <p:spPr>
          <a:xfrm>
            <a:off x="594519"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a:extLst>
              <a:ext uri="{FF2B5EF4-FFF2-40B4-BE49-F238E27FC236}">
                <a16:creationId xmlns:a16="http://schemas.microsoft.com/office/drawing/2014/main" id="{0B7D881D-13DE-4377-AA74-0EBFD9C9926A}"/>
              </a:ext>
            </a:extLst>
          </p:cNvPr>
          <p:cNvSpPr>
            <a:spLocks noGrp="1"/>
          </p:cNvSpPr>
          <p:nvPr>
            <p:ph sz="half" idx="2"/>
          </p:nvPr>
        </p:nvSpPr>
        <p:spPr>
          <a:xfrm>
            <a:off x="6415881"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058473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6" name="Text Placeholder 3">
            <a:extLst>
              <a:ext uri="{FF2B5EF4-FFF2-40B4-BE49-F238E27FC236}">
                <a16:creationId xmlns:a16="http://schemas.microsoft.com/office/drawing/2014/main" id="{1B8C1683-B5FA-422D-82FD-3E04C0D01AC4}"/>
              </a:ext>
            </a:extLst>
          </p:cNvPr>
          <p:cNvSpPr>
            <a:spLocks noGrp="1"/>
          </p:cNvSpPr>
          <p:nvPr>
            <p:ph type="body" sz="half" idx="2"/>
          </p:nvPr>
        </p:nvSpPr>
        <p:spPr>
          <a:xfrm>
            <a:off x="839788" y="2480552"/>
            <a:ext cx="3932237" cy="3388435"/>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Content Placeholder 2">
            <a:extLst>
              <a:ext uri="{FF2B5EF4-FFF2-40B4-BE49-F238E27FC236}">
                <a16:creationId xmlns:a16="http://schemas.microsoft.com/office/drawing/2014/main" id="{64332CC6-AF18-49EE-9933-50E3E93F6B86}"/>
              </a:ext>
            </a:extLst>
          </p:cNvPr>
          <p:cNvSpPr>
            <a:spLocks noGrp="1"/>
          </p:cNvSpPr>
          <p:nvPr>
            <p:ph idx="1"/>
          </p:nvPr>
        </p:nvSpPr>
        <p:spPr>
          <a:xfrm>
            <a:off x="5183188" y="801277"/>
            <a:ext cx="6565106" cy="5059773"/>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079410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A0E18C59-4654-4610-A461-4DAD6B9AA844}"/>
              </a:ext>
            </a:extLst>
          </p:cNvPr>
          <p:cNvSpPr/>
          <p:nvPr userDrawn="1"/>
        </p:nvSpPr>
        <p:spPr>
          <a:xfrm>
            <a:off x="0" y="0"/>
            <a:ext cx="5032374" cy="6858000"/>
          </a:xfrm>
          <a:prstGeom prst="rect">
            <a:avLst/>
          </a:prstGeom>
          <a:solidFill>
            <a:srgbClr val="2F3342"/>
          </a:solidFill>
          <a:ln>
            <a:noFill/>
          </a:ln>
          <a:effectLst>
            <a:innerShdw blurRad="254000" dist="127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4E289BF-FC60-4B0A-9338-19DFADB75B3E}"/>
              </a:ext>
            </a:extLst>
          </p:cNvPr>
          <p:cNvSpPr>
            <a:spLocks noGrp="1"/>
          </p:cNvSpPr>
          <p:nvPr>
            <p:ph type="title" hasCustomPrompt="1"/>
          </p:nvPr>
        </p:nvSpPr>
        <p:spPr>
          <a:xfrm>
            <a:off x="839788" y="801277"/>
            <a:ext cx="3932238" cy="1583703"/>
          </a:xfrm>
        </p:spPr>
        <p:txBody>
          <a:bodyPr>
            <a:normAutofit/>
          </a:bodyPr>
          <a:lstStyle>
            <a:lvl1pPr algn="l">
              <a:defRPr sz="3600" spc="300">
                <a:solidFill>
                  <a:schemeClr val="bg1"/>
                </a:solidFill>
              </a:defRPr>
            </a:lvl1pPr>
          </a:lstStyle>
          <a:p>
            <a:r>
              <a:rPr lang="en-US" dirty="0"/>
              <a:t>CLICK TO EDIT MASTER TITLE STYLE</a:t>
            </a:r>
          </a:p>
        </p:txBody>
      </p:sp>
      <p:sp>
        <p:nvSpPr>
          <p:cNvPr id="8" name="Footer Placeholder 7">
            <a:extLst>
              <a:ext uri="{FF2B5EF4-FFF2-40B4-BE49-F238E27FC236}">
                <a16:creationId xmlns:a16="http://schemas.microsoft.com/office/drawing/2014/main" id="{A719B710-B005-42F3-BB0B-EDD61A824BF6}"/>
              </a:ext>
            </a:extLst>
          </p:cNvPr>
          <p:cNvSpPr>
            <a:spLocks noGrp="1"/>
          </p:cNvSpPr>
          <p:nvPr>
            <p:ph type="ftr" sz="quarter" idx="11"/>
          </p:nvPr>
        </p:nvSpPr>
        <p:spPr/>
        <p:txBody>
          <a:bodyPr/>
          <a:lstStyle/>
          <a:p>
            <a:r>
              <a:rPr lang="en-US" dirty="0"/>
              <a:t>Add a footer</a:t>
            </a:r>
          </a:p>
        </p:txBody>
      </p:sp>
      <p:sp>
        <p:nvSpPr>
          <p:cNvPr id="9" name="Slide Number Placeholder 8">
            <a:extLst>
              <a:ext uri="{FF2B5EF4-FFF2-40B4-BE49-F238E27FC236}">
                <a16:creationId xmlns:a16="http://schemas.microsoft.com/office/drawing/2014/main" id="{6B457843-7A19-4C1A-A6EB-82840DAE997E}"/>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Shape 61">
            <a:extLst>
              <a:ext uri="{FF2B5EF4-FFF2-40B4-BE49-F238E27FC236}">
                <a16:creationId xmlns:a16="http://schemas.microsoft.com/office/drawing/2014/main" id="{675B8062-1FC4-4E68-B7AF-45AB92A9F7B4}"/>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
        <p:nvSpPr>
          <p:cNvPr id="15" name="Text Placeholder 3">
            <a:extLst>
              <a:ext uri="{FF2B5EF4-FFF2-40B4-BE49-F238E27FC236}">
                <a16:creationId xmlns:a16="http://schemas.microsoft.com/office/drawing/2014/main" id="{73C3E625-3996-4407-8E4D-475EF610D90C}"/>
              </a:ext>
            </a:extLst>
          </p:cNvPr>
          <p:cNvSpPr>
            <a:spLocks noGrp="1"/>
          </p:cNvSpPr>
          <p:nvPr>
            <p:ph type="body" sz="half" idx="2"/>
          </p:nvPr>
        </p:nvSpPr>
        <p:spPr>
          <a:xfrm>
            <a:off x="839788" y="2384980"/>
            <a:ext cx="3932237" cy="348400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7" name="Picture Placeholder 2">
            <a:extLst>
              <a:ext uri="{FF2B5EF4-FFF2-40B4-BE49-F238E27FC236}">
                <a16:creationId xmlns:a16="http://schemas.microsoft.com/office/drawing/2014/main" id="{E87E45D5-103F-4407-822F-E7FAE02D6ABB}"/>
              </a:ext>
            </a:extLst>
          </p:cNvPr>
          <p:cNvSpPr>
            <a:spLocks noGrp="1"/>
          </p:cNvSpPr>
          <p:nvPr>
            <p:ph type="pic" idx="1"/>
          </p:nvPr>
        </p:nvSpPr>
        <p:spPr>
          <a:xfrm>
            <a:off x="5183188" y="801277"/>
            <a:ext cx="6565106" cy="5059773"/>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Tree>
    <p:extLst>
      <p:ext uri="{BB962C8B-B14F-4D97-AF65-F5344CB8AC3E}">
        <p14:creationId xmlns:p14="http://schemas.microsoft.com/office/powerpoint/2010/main" val="29186623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DB0C003-2795-4473-BA28-C10CB461998B}"/>
              </a:ext>
            </a:extLst>
          </p:cNvPr>
          <p:cNvSpPr>
            <a:spLocks noGrp="1"/>
          </p:cNvSpPr>
          <p:nvPr>
            <p:ph type="ftr" sz="quarter" idx="11"/>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82A626D5-ACB5-4E77-B485-5F611FBCFFA3}"/>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9194328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ull Page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6D712C6-2A37-4F08-AF12-D70F8C809441}"/>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9555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702365" y="3013675"/>
            <a:ext cx="10787270" cy="830649"/>
          </a:xfrm>
        </p:spPr>
        <p:txBody>
          <a:bodyPr anchor="ctr"/>
          <a:lstStyle>
            <a:lvl1pPr algn="ctr">
              <a:defRPr sz="6000" spc="300">
                <a:solidFill>
                  <a:schemeClr val="bg1"/>
                </a:solidFill>
              </a:defRPr>
            </a:lvl1pPr>
          </a:lstStyle>
          <a:p>
            <a:r>
              <a:rPr lang="en-US" dirty="0"/>
              <a:t>CLICK TO EDIT MASTER TITLE</a:t>
            </a:r>
          </a:p>
        </p:txBody>
      </p:sp>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3470275" y="3890624"/>
            <a:ext cx="5251450" cy="365125"/>
          </a:xfrm>
        </p:spPr>
        <p:txBody>
          <a:bodyPr anchor="ctr"/>
          <a:lstStyle>
            <a:lvl1pPr marL="0" indent="0" algn="ctr">
              <a:lnSpc>
                <a:spcPct val="100000"/>
              </a:lnSpc>
              <a:buNone/>
              <a:defRPr sz="24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182303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Slide 1">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242487" y="6833286"/>
                </a:lnTo>
                <a:lnTo>
                  <a:pt x="0" y="6858000"/>
                </a:lnTo>
                <a:lnTo>
                  <a:pt x="0" y="0"/>
                </a:lnTo>
                <a:close/>
              </a:path>
            </a:pathLst>
          </a:cu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52890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2">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97230B2C-7250-4568-96CF-7E5A34B3CAD3}"/>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Imag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3" name="Picture Placeholder 52">
            <a:extLst>
              <a:ext uri="{FF2B5EF4-FFF2-40B4-BE49-F238E27FC236}">
                <a16:creationId xmlns:a16="http://schemas.microsoft.com/office/drawing/2014/main" id="{86917B65-8F50-454E-AF7E-D53FE2DE8F04}"/>
              </a:ext>
            </a:extLst>
          </p:cNvPr>
          <p:cNvSpPr>
            <a:spLocks noGrp="1"/>
          </p:cNvSpPr>
          <p:nvPr>
            <p:ph type="pic" sz="quarter" idx="14"/>
          </p:nvPr>
        </p:nvSpPr>
        <p:spPr>
          <a:xfrm>
            <a:off x="0" y="-19878"/>
            <a:ext cx="7406905" cy="6866810"/>
          </a:xfrm>
          <a:custGeom>
            <a:avLst/>
            <a:gdLst>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4878432 h 4878432"/>
              <a:gd name="connsiteX14" fmla="*/ 4570834 w 5251939"/>
              <a:gd name="connsiteY14" fmla="*/ 3563909 h 4878432"/>
              <a:gd name="connsiteX15" fmla="*/ 3890895 w 5251939"/>
              <a:gd name="connsiteY15" fmla="*/ 3563909 h 4878432"/>
              <a:gd name="connsiteX16" fmla="*/ 3890895 w 5251939"/>
              <a:gd name="connsiteY16" fmla="*/ 4878432 h 4878432"/>
              <a:gd name="connsiteX17" fmla="*/ 3297114 w 5251939"/>
              <a:gd name="connsiteY17" fmla="*/ 4878432 h 4878432"/>
              <a:gd name="connsiteX18" fmla="*/ 3297114 w 5251939"/>
              <a:gd name="connsiteY18" fmla="*/ 3911406 h 4878432"/>
              <a:gd name="connsiteX19" fmla="*/ 2617175 w 5251939"/>
              <a:gd name="connsiteY19" fmla="*/ 3911406 h 4878432"/>
              <a:gd name="connsiteX20" fmla="*/ 2617175 w 5251939"/>
              <a:gd name="connsiteY20" fmla="*/ 4324451 h 4878432"/>
              <a:gd name="connsiteX21" fmla="*/ 1968893 w 5251939"/>
              <a:gd name="connsiteY21" fmla="*/ 4324451 h 4878432"/>
              <a:gd name="connsiteX22" fmla="*/ 1968893 w 5251939"/>
              <a:gd name="connsiteY22" fmla="*/ 4878432 h 4878432"/>
              <a:gd name="connsiteX23" fmla="*/ 1312985 w 5251939"/>
              <a:gd name="connsiteY23" fmla="*/ 4878432 h 4878432"/>
              <a:gd name="connsiteX24" fmla="*/ 1312985 w 5251939"/>
              <a:gd name="connsiteY24" fmla="*/ 4324451 h 4878432"/>
              <a:gd name="connsiteX25" fmla="*/ 642230 w 5251939"/>
              <a:gd name="connsiteY25" fmla="*/ 4324451 h 4878432"/>
              <a:gd name="connsiteX26" fmla="*/ 642230 w 5251939"/>
              <a:gd name="connsiteY26" fmla="*/ 3624890 h 4878432"/>
              <a:gd name="connsiteX27" fmla="*/ 0 w 5251939"/>
              <a:gd name="connsiteY27" fmla="*/ 3624890 h 4878432"/>
              <a:gd name="connsiteX28" fmla="*/ 0 w 5251939"/>
              <a:gd name="connsiteY28" fmla="*/ 375409 h 4878432"/>
              <a:gd name="connsiteX29" fmla="*/ 633046 w 5251939"/>
              <a:gd name="connsiteY29" fmla="*/ 375409 h 4878432"/>
              <a:gd name="connsiteX30" fmla="*/ 633046 w 5251939"/>
              <a:gd name="connsiteY30" fmla="*/ 1379096 h 4878432"/>
              <a:gd name="connsiteX31" fmla="*/ 1312985 w 5251939"/>
              <a:gd name="connsiteY31" fmla="*/ 1379096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2000 w 5251939"/>
              <a:gd name="connsiteY12" fmla="*/ 4878432 h 4878432"/>
              <a:gd name="connsiteX13" fmla="*/ 4570834 w 5251939"/>
              <a:gd name="connsiteY13" fmla="*/ 3563909 h 4878432"/>
              <a:gd name="connsiteX14" fmla="*/ 3890895 w 5251939"/>
              <a:gd name="connsiteY14" fmla="*/ 3563909 h 4878432"/>
              <a:gd name="connsiteX15" fmla="*/ 3890895 w 5251939"/>
              <a:gd name="connsiteY15" fmla="*/ 4878432 h 4878432"/>
              <a:gd name="connsiteX16" fmla="*/ 3297114 w 5251939"/>
              <a:gd name="connsiteY16" fmla="*/ 4878432 h 4878432"/>
              <a:gd name="connsiteX17" fmla="*/ 3297114 w 5251939"/>
              <a:gd name="connsiteY17" fmla="*/ 3911406 h 4878432"/>
              <a:gd name="connsiteX18" fmla="*/ 2617175 w 5251939"/>
              <a:gd name="connsiteY18" fmla="*/ 3911406 h 4878432"/>
              <a:gd name="connsiteX19" fmla="*/ 2617175 w 5251939"/>
              <a:gd name="connsiteY19" fmla="*/ 4324451 h 4878432"/>
              <a:gd name="connsiteX20" fmla="*/ 1968893 w 5251939"/>
              <a:gd name="connsiteY20" fmla="*/ 4324451 h 4878432"/>
              <a:gd name="connsiteX21" fmla="*/ 1968893 w 5251939"/>
              <a:gd name="connsiteY21" fmla="*/ 4878432 h 4878432"/>
              <a:gd name="connsiteX22" fmla="*/ 1312985 w 5251939"/>
              <a:gd name="connsiteY22" fmla="*/ 4878432 h 4878432"/>
              <a:gd name="connsiteX23" fmla="*/ 1312985 w 5251939"/>
              <a:gd name="connsiteY23" fmla="*/ 4324451 h 4878432"/>
              <a:gd name="connsiteX24" fmla="*/ 642230 w 5251939"/>
              <a:gd name="connsiteY24" fmla="*/ 4324451 h 4878432"/>
              <a:gd name="connsiteX25" fmla="*/ 642230 w 5251939"/>
              <a:gd name="connsiteY25" fmla="*/ 3624890 h 4878432"/>
              <a:gd name="connsiteX26" fmla="*/ 0 w 5251939"/>
              <a:gd name="connsiteY26" fmla="*/ 3624890 h 4878432"/>
              <a:gd name="connsiteX27" fmla="*/ 0 w 5251939"/>
              <a:gd name="connsiteY27" fmla="*/ 375409 h 4878432"/>
              <a:gd name="connsiteX28" fmla="*/ 633046 w 5251939"/>
              <a:gd name="connsiteY28" fmla="*/ 375409 h 4878432"/>
              <a:gd name="connsiteX29" fmla="*/ 633046 w 5251939"/>
              <a:gd name="connsiteY29" fmla="*/ 1379096 h 4878432"/>
              <a:gd name="connsiteX30" fmla="*/ 1312985 w 5251939"/>
              <a:gd name="connsiteY30" fmla="*/ 1379096 h 4878432"/>
              <a:gd name="connsiteX31" fmla="*/ 1312985 w 5251939"/>
              <a:gd name="connsiteY31" fmla="*/ 0 h 4878432"/>
              <a:gd name="connsiteX0" fmla="*/ 1312985 w 5251939"/>
              <a:gd name="connsiteY0" fmla="*/ 0 h 4878432"/>
              <a:gd name="connsiteX1" fmla="*/ 1975340 w 5251939"/>
              <a:gd name="connsiteY1" fmla="*/ 0 h 4878432"/>
              <a:gd name="connsiteX2" fmla="*/ 1975340 w 5251939"/>
              <a:gd name="connsiteY2" fmla="*/ 982231 h 4878432"/>
              <a:gd name="connsiteX3" fmla="*/ 2648832 w 5251939"/>
              <a:gd name="connsiteY3" fmla="*/ 982231 h 4878432"/>
              <a:gd name="connsiteX4" fmla="*/ 2648832 w 5251939"/>
              <a:gd name="connsiteY4" fmla="*/ 1148083 h 4878432"/>
              <a:gd name="connsiteX5" fmla="*/ 3328771 w 5251939"/>
              <a:gd name="connsiteY5" fmla="*/ 1148083 h 4878432"/>
              <a:gd name="connsiteX6" fmla="*/ 3328771 w 5251939"/>
              <a:gd name="connsiteY6" fmla="*/ 0 h 4878432"/>
              <a:gd name="connsiteX7" fmla="*/ 4572000 w 5251939"/>
              <a:gd name="connsiteY7" fmla="*/ 0 h 4878432"/>
              <a:gd name="connsiteX8" fmla="*/ 4572000 w 5251939"/>
              <a:gd name="connsiteY8" fmla="*/ 1000460 h 4878432"/>
              <a:gd name="connsiteX9" fmla="*/ 5251939 w 5251939"/>
              <a:gd name="connsiteY9" fmla="*/ 1000460 h 4878432"/>
              <a:gd name="connsiteX10" fmla="*/ 5251939 w 5251939"/>
              <a:gd name="connsiteY10" fmla="*/ 4279967 h 4878432"/>
              <a:gd name="connsiteX11" fmla="*/ 4572000 w 5251939"/>
              <a:gd name="connsiteY11" fmla="*/ 4279967 h 4878432"/>
              <a:gd name="connsiteX12" fmla="*/ 4570834 w 5251939"/>
              <a:gd name="connsiteY12" fmla="*/ 3563909 h 4878432"/>
              <a:gd name="connsiteX13" fmla="*/ 3890895 w 5251939"/>
              <a:gd name="connsiteY13" fmla="*/ 3563909 h 4878432"/>
              <a:gd name="connsiteX14" fmla="*/ 3890895 w 5251939"/>
              <a:gd name="connsiteY14" fmla="*/ 4878432 h 4878432"/>
              <a:gd name="connsiteX15" fmla="*/ 3297114 w 5251939"/>
              <a:gd name="connsiteY15" fmla="*/ 4878432 h 4878432"/>
              <a:gd name="connsiteX16" fmla="*/ 3297114 w 5251939"/>
              <a:gd name="connsiteY16" fmla="*/ 3911406 h 4878432"/>
              <a:gd name="connsiteX17" fmla="*/ 2617175 w 5251939"/>
              <a:gd name="connsiteY17" fmla="*/ 3911406 h 4878432"/>
              <a:gd name="connsiteX18" fmla="*/ 2617175 w 5251939"/>
              <a:gd name="connsiteY18" fmla="*/ 4324451 h 4878432"/>
              <a:gd name="connsiteX19" fmla="*/ 1968893 w 5251939"/>
              <a:gd name="connsiteY19" fmla="*/ 4324451 h 4878432"/>
              <a:gd name="connsiteX20" fmla="*/ 1968893 w 5251939"/>
              <a:gd name="connsiteY20" fmla="*/ 4878432 h 4878432"/>
              <a:gd name="connsiteX21" fmla="*/ 1312985 w 5251939"/>
              <a:gd name="connsiteY21" fmla="*/ 4878432 h 4878432"/>
              <a:gd name="connsiteX22" fmla="*/ 1312985 w 5251939"/>
              <a:gd name="connsiteY22" fmla="*/ 4324451 h 4878432"/>
              <a:gd name="connsiteX23" fmla="*/ 642230 w 5251939"/>
              <a:gd name="connsiteY23" fmla="*/ 4324451 h 4878432"/>
              <a:gd name="connsiteX24" fmla="*/ 642230 w 5251939"/>
              <a:gd name="connsiteY24" fmla="*/ 3624890 h 4878432"/>
              <a:gd name="connsiteX25" fmla="*/ 0 w 5251939"/>
              <a:gd name="connsiteY25" fmla="*/ 3624890 h 4878432"/>
              <a:gd name="connsiteX26" fmla="*/ 0 w 5251939"/>
              <a:gd name="connsiteY26" fmla="*/ 375409 h 4878432"/>
              <a:gd name="connsiteX27" fmla="*/ 633046 w 5251939"/>
              <a:gd name="connsiteY27" fmla="*/ 375409 h 4878432"/>
              <a:gd name="connsiteX28" fmla="*/ 633046 w 5251939"/>
              <a:gd name="connsiteY28" fmla="*/ 1379096 h 4878432"/>
              <a:gd name="connsiteX29" fmla="*/ 1312985 w 5251939"/>
              <a:gd name="connsiteY29" fmla="*/ 1379096 h 4878432"/>
              <a:gd name="connsiteX30" fmla="*/ 1312985 w 5251939"/>
              <a:gd name="connsiteY30" fmla="*/ 0 h 4878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251939" h="4878432">
                <a:moveTo>
                  <a:pt x="1312985" y="0"/>
                </a:moveTo>
                <a:lnTo>
                  <a:pt x="1975340" y="0"/>
                </a:lnTo>
                <a:lnTo>
                  <a:pt x="1975340" y="982231"/>
                </a:lnTo>
                <a:lnTo>
                  <a:pt x="2648832" y="982231"/>
                </a:lnTo>
                <a:lnTo>
                  <a:pt x="2648832" y="1148083"/>
                </a:lnTo>
                <a:lnTo>
                  <a:pt x="3328771" y="1148083"/>
                </a:lnTo>
                <a:lnTo>
                  <a:pt x="3328771" y="0"/>
                </a:lnTo>
                <a:lnTo>
                  <a:pt x="4572000" y="0"/>
                </a:lnTo>
                <a:lnTo>
                  <a:pt x="4572000" y="1000460"/>
                </a:lnTo>
                <a:lnTo>
                  <a:pt x="5251939" y="1000460"/>
                </a:lnTo>
                <a:lnTo>
                  <a:pt x="5251939" y="4279967"/>
                </a:lnTo>
                <a:lnTo>
                  <a:pt x="4572000" y="4279967"/>
                </a:lnTo>
                <a:cubicBezTo>
                  <a:pt x="4571611" y="4041281"/>
                  <a:pt x="4571223" y="3802595"/>
                  <a:pt x="4570834" y="3563909"/>
                </a:cubicBezTo>
                <a:lnTo>
                  <a:pt x="3890895" y="3563909"/>
                </a:lnTo>
                <a:lnTo>
                  <a:pt x="3890895" y="4878432"/>
                </a:lnTo>
                <a:lnTo>
                  <a:pt x="3297114" y="4878432"/>
                </a:lnTo>
                <a:lnTo>
                  <a:pt x="3297114" y="3911406"/>
                </a:lnTo>
                <a:lnTo>
                  <a:pt x="2617175" y="3911406"/>
                </a:lnTo>
                <a:lnTo>
                  <a:pt x="2617175" y="4324451"/>
                </a:lnTo>
                <a:lnTo>
                  <a:pt x="1968893" y="4324451"/>
                </a:lnTo>
                <a:lnTo>
                  <a:pt x="1968893" y="4878432"/>
                </a:lnTo>
                <a:lnTo>
                  <a:pt x="1312985" y="4878432"/>
                </a:lnTo>
                <a:lnTo>
                  <a:pt x="1312985" y="4324451"/>
                </a:lnTo>
                <a:lnTo>
                  <a:pt x="642230" y="4324451"/>
                </a:lnTo>
                <a:lnTo>
                  <a:pt x="642230" y="3624890"/>
                </a:lnTo>
                <a:lnTo>
                  <a:pt x="0" y="3624890"/>
                </a:lnTo>
                <a:lnTo>
                  <a:pt x="0" y="375409"/>
                </a:lnTo>
                <a:lnTo>
                  <a:pt x="633046" y="375409"/>
                </a:lnTo>
                <a:lnTo>
                  <a:pt x="633046" y="1379096"/>
                </a:lnTo>
                <a:lnTo>
                  <a:pt x="1312985" y="1379096"/>
                </a:lnTo>
                <a:lnTo>
                  <a:pt x="1312985" y="0"/>
                </a:lnTo>
                <a:close/>
              </a:path>
            </a:pathLst>
          </a:custGeom>
          <a:effectLst>
            <a:innerShdw blurRad="254000" dist="127000">
              <a:prstClr val="black">
                <a:alpha val="50000"/>
              </a:prstClr>
            </a:innerShdw>
          </a:effectLst>
        </p:spPr>
        <p:txBody>
          <a:bodyPr wrap="square" anchor="ctr">
            <a:noAutofit/>
          </a:bodyPr>
          <a:lstStyle>
            <a:lvl1pPr marL="0" indent="0" algn="ctr">
              <a:buNone/>
              <a:defRPr/>
            </a:lvl1pPr>
          </a:lstStyle>
          <a:p>
            <a:r>
              <a:rPr lang="en-US"/>
              <a:t>Click icon to add picture</a:t>
            </a:r>
            <a:endParaRPr lang="en-US" dirty="0"/>
          </a:p>
        </p:txBody>
      </p:sp>
      <p:sp>
        <p:nvSpPr>
          <p:cNvPr id="58" name="Text Placeholder 2">
            <a:extLst>
              <a:ext uri="{FF2B5EF4-FFF2-40B4-BE49-F238E27FC236}">
                <a16:creationId xmlns:a16="http://schemas.microsoft.com/office/drawing/2014/main" id="{75065C5E-8027-4266-B6BE-BA117C6F7ACA}"/>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753968095"/>
      </p:ext>
    </p:extLst>
  </p:cSld>
  <p:clrMapOvr>
    <a:masterClrMapping/>
  </p:clrMapOvr>
  <p:extLst mod="1">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8F64841-5495-4B23-A74E-409C28CB7AC1}"/>
              </a:ext>
            </a:extLst>
          </p:cNvPr>
          <p:cNvSpPr/>
          <p:nvPr userDrawn="1"/>
        </p:nvSpPr>
        <p:spPr>
          <a:xfrm>
            <a:off x="7415213" y="0"/>
            <a:ext cx="4776787" cy="6846932"/>
          </a:xfrm>
          <a:prstGeom prst="rect">
            <a:avLst/>
          </a:prstGeom>
          <a:solidFill>
            <a:srgbClr val="2F3342"/>
          </a:solidFill>
          <a:ln>
            <a:noFill/>
          </a:ln>
          <a:effectLst>
            <a:innerShdw blurRad="254000" dist="127000" dir="108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chor="ctr">
            <a:noAutofit/>
          </a:bodyPr>
          <a:lstStyle>
            <a:lvl1pPr algn="l">
              <a:defRPr sz="3200" spc="300">
                <a:solidFill>
                  <a:schemeClr val="bg1"/>
                </a:solidFill>
              </a:defRPr>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625512"/>
            <a:ext cx="4018722" cy="4636392"/>
          </a:xfrm>
        </p:spPr>
        <p:txBody>
          <a:bodyPr lIns="0" rIns="0">
            <a:normAutofit/>
          </a:bodyPr>
          <a:lstStyle>
            <a:lvl1pPr>
              <a:lnSpc>
                <a:spcPct val="150000"/>
              </a:lnSpc>
              <a:defRPr sz="1600">
                <a:solidFill>
                  <a:schemeClr val="bg1"/>
                </a:solidFill>
              </a:defRPr>
            </a:lvl1pPr>
            <a:lvl2pPr>
              <a:lnSpc>
                <a:spcPct val="150000"/>
              </a:lnSpc>
              <a:defRPr sz="1400">
                <a:solidFill>
                  <a:schemeClr val="bg1"/>
                </a:solidFill>
              </a:defRPr>
            </a:lvl2pPr>
            <a:lvl3pPr>
              <a:lnSpc>
                <a:spcPct val="150000"/>
              </a:lnSpc>
              <a:defRPr sz="1400">
                <a:solidFill>
                  <a:schemeClr val="bg1"/>
                </a:solidFill>
              </a:defRPr>
            </a:lvl3pPr>
            <a:lvl4pPr>
              <a:lnSpc>
                <a:spcPct val="150000"/>
              </a:lnSpc>
              <a:defRPr sz="1200">
                <a:solidFill>
                  <a:schemeClr val="bg1"/>
                </a:solidFill>
              </a:defRPr>
            </a:lvl4pPr>
            <a:lvl5pPr>
              <a:lnSpc>
                <a:spcPct val="150000"/>
              </a:lnSpc>
              <a:defRPr sz="12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7819116" y="1003687"/>
            <a:ext cx="3991884" cy="407670"/>
          </a:xfrm>
        </p:spPr>
        <p:txBody>
          <a:bodyPr lIns="0" rIns="0" anchor="ctr">
            <a:noAutofit/>
          </a:bodyPr>
          <a:lstStyle>
            <a:lvl1pPr marL="0" indent="0">
              <a:buNone/>
              <a:defRPr sz="2000" spc="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SUBTITLE HERE</a:t>
            </a:r>
          </a:p>
        </p:txBody>
      </p:sp>
      <p:sp>
        <p:nvSpPr>
          <p:cNvPr id="13" name="Content Placeholder 12">
            <a:extLst>
              <a:ext uri="{FF2B5EF4-FFF2-40B4-BE49-F238E27FC236}">
                <a16:creationId xmlns:a16="http://schemas.microsoft.com/office/drawing/2014/main" id="{483349C3-B089-45CF-9643-0D25E709663B}"/>
              </a:ext>
            </a:extLst>
          </p:cNvPr>
          <p:cNvSpPr>
            <a:spLocks noGrp="1"/>
          </p:cNvSpPr>
          <p:nvPr>
            <p:ph sz="quarter" idx="14"/>
          </p:nvPr>
        </p:nvSpPr>
        <p:spPr>
          <a:xfrm>
            <a:off x="0" y="0"/>
            <a:ext cx="7415213" cy="6858000"/>
          </a:xfrm>
        </p:spPr>
        <p:txBody>
          <a:bodyPr anchor="ctr"/>
          <a:lstStyle>
            <a:lvl1pPr marL="0" indent="0" algn="ctr">
              <a:buNone/>
              <a:defRPr/>
            </a:lvl1pPr>
          </a:lstStyle>
          <a:p>
            <a:pPr lvl="0"/>
            <a:r>
              <a:rPr lang="en-US"/>
              <a:t>Edit Master text styles</a:t>
            </a:r>
          </a:p>
        </p:txBody>
      </p:sp>
      <p:sp>
        <p:nvSpPr>
          <p:cNvPr id="16" name="Slide Number Placeholder 5">
            <a:extLst>
              <a:ext uri="{FF2B5EF4-FFF2-40B4-BE49-F238E27FC236}">
                <a16:creationId xmlns:a16="http://schemas.microsoft.com/office/drawing/2014/main" id="{E7D247BC-E419-4355-8738-B9CE5CA19B5C}"/>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bg1"/>
                </a:solidFill>
              </a:defRPr>
            </a:lvl1pPr>
          </a:lstStyle>
          <a:p>
            <a:fld id="{8C2E478F-E849-4A8C-AF1F-CBCC78A7CBFA}" type="slidenum">
              <a:rPr lang="en-US" smtClean="0"/>
              <a:pPr/>
              <a:t>‹#›</a:t>
            </a:fld>
            <a:endParaRPr lang="en-US" dirty="0"/>
          </a:p>
        </p:txBody>
      </p:sp>
      <p:sp>
        <p:nvSpPr>
          <p:cNvPr id="17" name="Shape 61">
            <a:extLst>
              <a:ext uri="{FF2B5EF4-FFF2-40B4-BE49-F238E27FC236}">
                <a16:creationId xmlns:a16="http://schemas.microsoft.com/office/drawing/2014/main" id="{649B49FF-0FAA-4E6C-820C-B1F434911FDC}"/>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chemeClr val="bg1"/>
                </a:solidFill>
                <a:latin typeface="+mn-lt"/>
                <a:ea typeface="+mn-ea"/>
                <a:cs typeface="+mn-cs"/>
                <a:sym typeface="Bebas"/>
              </a:rPr>
              <a:t>FABRIKAM</a:t>
            </a:r>
            <a:endParaRPr lang="en-US" sz="2400" b="1" i="0" spc="0" dirty="0">
              <a:solidFill>
                <a:schemeClr val="bg1"/>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2267695757"/>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2">
            <a:extLst>
              <a:ext uri="{FF2B5EF4-FFF2-40B4-BE49-F238E27FC236}">
                <a16:creationId xmlns:a16="http://schemas.microsoft.com/office/drawing/2014/main" id="{40849B93-E2CE-4654-9EC7-7DFA141A5500}"/>
              </a:ext>
            </a:extLst>
          </p:cNvPr>
          <p:cNvSpPr>
            <a:spLocks noGrp="1"/>
          </p:cNvSpPr>
          <p:nvPr>
            <p:ph type="body" idx="1" hasCustomPrompt="1"/>
          </p:nvPr>
        </p:nvSpPr>
        <p:spPr>
          <a:xfrm>
            <a:off x="5904689" y="5038489"/>
            <a:ext cx="5933872" cy="365125"/>
          </a:xfrm>
        </p:spPr>
        <p:txBody>
          <a:bodyPr anchor="ctr"/>
          <a:lstStyle>
            <a:lvl1pPr marL="0" indent="0" algn="ctr">
              <a:lnSpc>
                <a:spcPct val="100000"/>
              </a:lnSpc>
              <a:buNone/>
              <a:defRPr sz="2400" spc="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7" name="Rectangle 6">
            <a:extLst>
              <a:ext uri="{FF2B5EF4-FFF2-40B4-BE49-F238E27FC236}">
                <a16:creationId xmlns:a16="http://schemas.microsoft.com/office/drawing/2014/main" id="{E7E94348-3BFC-4B39-9C3B-628E777B98F4}"/>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0 w 6107906"/>
              <a:gd name="connsiteY4" fmla="*/ 0 h 6858000"/>
              <a:gd name="connsiteX0" fmla="*/ 1517515 w 6107906"/>
              <a:gd name="connsiteY0" fmla="*/ 0 h 6858000"/>
              <a:gd name="connsiteX1" fmla="*/ 6107906 w 6107906"/>
              <a:gd name="connsiteY1" fmla="*/ 0 h 6858000"/>
              <a:gd name="connsiteX2" fmla="*/ 4593309 w 6107906"/>
              <a:gd name="connsiteY2" fmla="*/ 6848272 h 6858000"/>
              <a:gd name="connsiteX3" fmla="*/ 0 w 6107906"/>
              <a:gd name="connsiteY3" fmla="*/ 6858000 h 6858000"/>
              <a:gd name="connsiteX4" fmla="*/ 1517515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1517515" y="0"/>
                </a:moveTo>
                <a:lnTo>
                  <a:pt x="6107906" y="0"/>
                </a:lnTo>
                <a:lnTo>
                  <a:pt x="4593309" y="6848272"/>
                </a:lnTo>
                <a:lnTo>
                  <a:pt x="0" y="6858000"/>
                </a:lnTo>
                <a:lnTo>
                  <a:pt x="1517515"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01219AD9-34B1-4C27-8648-E7D7C69C07F9}"/>
              </a:ext>
            </a:extLst>
          </p:cNvPr>
          <p:cNvSpPr>
            <a:spLocks noGrp="1"/>
          </p:cNvSpPr>
          <p:nvPr>
            <p:ph type="title" hasCustomPrompt="1"/>
          </p:nvPr>
        </p:nvSpPr>
        <p:spPr>
          <a:xfrm>
            <a:off x="5904689" y="1546699"/>
            <a:ext cx="5933872" cy="3491790"/>
          </a:xfrm>
        </p:spPr>
        <p:txBody>
          <a:bodyPr anchor="ctr"/>
          <a:lstStyle>
            <a:lvl1pPr algn="ctr">
              <a:defRPr sz="6000" b="1" spc="300">
                <a:solidFill>
                  <a:schemeClr val="tx1"/>
                </a:solidFill>
              </a:defRPr>
            </a:lvl1pPr>
          </a:lstStyle>
          <a:p>
            <a:r>
              <a:rPr lang="en-US" dirty="0"/>
              <a:t>CLICK TO EDIT MASTER TITLE</a:t>
            </a:r>
          </a:p>
        </p:txBody>
      </p:sp>
    </p:spTree>
    <p:extLst>
      <p:ext uri="{BB962C8B-B14F-4D97-AF65-F5344CB8AC3E}">
        <p14:creationId xmlns:p14="http://schemas.microsoft.com/office/powerpoint/2010/main" val="125731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9AB66B20-A484-4A16-A015-2118F9AF2101}"/>
              </a:ext>
            </a:extLst>
          </p:cNvPr>
          <p:cNvSpPr/>
          <p:nvPr userDrawn="1"/>
        </p:nvSpPr>
        <p:spPr>
          <a:xfrm>
            <a:off x="0" y="0"/>
            <a:ext cx="6107906" cy="6858000"/>
          </a:xfrm>
          <a:custGeom>
            <a:avLst/>
            <a:gdLst>
              <a:gd name="connsiteX0" fmla="*/ 0 w 6107906"/>
              <a:gd name="connsiteY0" fmla="*/ 0 h 6858000"/>
              <a:gd name="connsiteX1" fmla="*/ 6107906 w 6107906"/>
              <a:gd name="connsiteY1" fmla="*/ 0 h 6858000"/>
              <a:gd name="connsiteX2" fmla="*/ 6107906 w 6107906"/>
              <a:gd name="connsiteY2" fmla="*/ 6858000 h 6858000"/>
              <a:gd name="connsiteX3" fmla="*/ 0 w 6107906"/>
              <a:gd name="connsiteY3" fmla="*/ 6858000 h 6858000"/>
              <a:gd name="connsiteX4" fmla="*/ 0 w 6107906"/>
              <a:gd name="connsiteY4" fmla="*/ 0 h 6858000"/>
              <a:gd name="connsiteX0" fmla="*/ 0 w 6107906"/>
              <a:gd name="connsiteY0" fmla="*/ 0 h 6858000"/>
              <a:gd name="connsiteX1" fmla="*/ 6107906 w 6107906"/>
              <a:gd name="connsiteY1" fmla="*/ 0 h 6858000"/>
              <a:gd name="connsiteX2" fmla="*/ 4233386 w 6107906"/>
              <a:gd name="connsiteY2" fmla="*/ 6858000 h 6858000"/>
              <a:gd name="connsiteX3" fmla="*/ 0 w 6107906"/>
              <a:gd name="connsiteY3" fmla="*/ 6858000 h 6858000"/>
              <a:gd name="connsiteX4" fmla="*/ 0 w 6107906"/>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07906" h="6858000">
                <a:moveTo>
                  <a:pt x="0" y="0"/>
                </a:moveTo>
                <a:lnTo>
                  <a:pt x="6107906" y="0"/>
                </a:lnTo>
                <a:lnTo>
                  <a:pt x="4233386" y="6858000"/>
                </a:lnTo>
                <a:lnTo>
                  <a:pt x="0" y="6858000"/>
                </a:lnTo>
                <a:lnTo>
                  <a:pt x="0" y="0"/>
                </a:lnTo>
                <a:close/>
              </a:path>
            </a:pathLst>
          </a:custGeom>
          <a:gradFill>
            <a:gsLst>
              <a:gs pos="0">
                <a:srgbClr val="01023B">
                  <a:alpha val="80000"/>
                </a:srgbClr>
              </a:gs>
              <a:gs pos="100000">
                <a:srgbClr val="E99757">
                  <a:lumMod val="97000"/>
                  <a:lumOff val="3000"/>
                  <a:alpha val="80000"/>
                </a:srgbClr>
              </a:gs>
              <a:gs pos="50000">
                <a:srgbClr val="A53F52">
                  <a:alpha val="8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209064"/>
            <a:ext cx="5251450" cy="365125"/>
          </a:xfrm>
        </p:spPr>
        <p:txBody>
          <a:bodyPr anchor="ctr"/>
          <a:lstStyle>
            <a:lvl1pPr marL="0" indent="0">
              <a:lnSpc>
                <a:spcPct val="100000"/>
              </a:lnSpc>
              <a:buNone/>
              <a:defRPr sz="24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520779"/>
            <a:ext cx="5251450" cy="1661297"/>
          </a:xfrm>
        </p:spPr>
        <p:txBody>
          <a:bodyPr anchor="ctr"/>
          <a:lstStyle>
            <a:lvl1pPr algn="l">
              <a:defRPr sz="6000" spc="300"/>
            </a:lvl1pPr>
          </a:lstStyle>
          <a:p>
            <a:r>
              <a:rPr lang="en-US" dirty="0"/>
              <a:t>CLICK TO EDIT MASTER TITLE</a:t>
            </a:r>
          </a:p>
        </p:txBody>
      </p:sp>
    </p:spTree>
    <p:extLst>
      <p:ext uri="{BB962C8B-B14F-4D97-AF65-F5344CB8AC3E}">
        <p14:creationId xmlns:p14="http://schemas.microsoft.com/office/powerpoint/2010/main" val="24573508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7" name="Shape 61">
            <a:extLst>
              <a:ext uri="{FF2B5EF4-FFF2-40B4-BE49-F238E27FC236}">
                <a16:creationId xmlns:a16="http://schemas.microsoft.com/office/drawing/2014/main" id="{0A2ACE11-44E0-44ED-AA10-CB0B57204E89}"/>
              </a:ext>
            </a:extLst>
          </p:cNvPr>
          <p:cNvSpPr/>
          <p:nvPr userDrawn="1"/>
        </p:nvSpPr>
        <p:spPr>
          <a:xfrm>
            <a:off x="10184825" y="6413649"/>
            <a:ext cx="1399614" cy="407804"/>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2400" b="1" kern="1200" dirty="0">
                <a:solidFill>
                  <a:srgbClr val="2C2153"/>
                </a:solidFill>
                <a:latin typeface="+mn-lt"/>
                <a:ea typeface="+mn-ea"/>
                <a:cs typeface="+mn-cs"/>
                <a:sym typeface="Bebas"/>
              </a:rPr>
              <a:t>FAB</a:t>
            </a:r>
            <a:r>
              <a:rPr lang="en-US" sz="2400" b="1" kern="1200" dirty="0">
                <a:solidFill>
                  <a:srgbClr val="A53F52"/>
                </a:solidFill>
                <a:latin typeface="+mn-lt"/>
                <a:ea typeface="+mn-ea"/>
                <a:cs typeface="+mn-cs"/>
                <a:sym typeface="Bebas"/>
              </a:rPr>
              <a:t>RIKAM</a:t>
            </a:r>
            <a:endParaRPr lang="en-US" sz="2400" b="1" i="0" spc="0" dirty="0">
              <a:solidFill>
                <a:srgbClr val="A53F52"/>
              </a:solidFill>
              <a:latin typeface="Gill Sans" panose="020B0502020104020203" pitchFamily="34" charset="-79"/>
              <a:cs typeface="Gill Sans" panose="020B0502020104020203" pitchFamily="34" charset="-79"/>
            </a:endParaRPr>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50" r:id="rId1"/>
    <p:sldLayoutId id="2147483667" r:id="rId2"/>
    <p:sldLayoutId id="2147483651" r:id="rId3"/>
    <p:sldLayoutId id="2147483668" r:id="rId4"/>
    <p:sldLayoutId id="2147483660" r:id="rId5"/>
    <p:sldLayoutId id="2147483664" r:id="rId6"/>
    <p:sldLayoutId id="2147483661" r:id="rId7"/>
    <p:sldLayoutId id="2147483674" r:id="rId8"/>
    <p:sldLayoutId id="2147483675" r:id="rId9"/>
    <p:sldLayoutId id="2147483673" r:id="rId10"/>
    <p:sldLayoutId id="2147483653" r:id="rId11"/>
    <p:sldLayoutId id="2147483670" r:id="rId12"/>
    <p:sldLayoutId id="2147483671" r:id="rId13"/>
    <p:sldLayoutId id="2147483672" r:id="rId14"/>
    <p:sldLayoutId id="2147483655" r:id="rId15"/>
    <p:sldLayoutId id="2147483666" r:id="rId16"/>
  </p:sldLayoutIdLst>
  <p:hf hdr="0" ftr="0" dt="0"/>
  <p:txStyles>
    <p:titleStyle>
      <a:lvl1pPr algn="ctr" defTabSz="914400" rtl="0" eaLnBrk="1" latinLnBrk="0" hangingPunct="1">
        <a:lnSpc>
          <a:spcPct val="10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jp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jpg"/><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Placeholder 27" descr="Abstract Building">
            <a:extLst>
              <a:ext uri="{FF2B5EF4-FFF2-40B4-BE49-F238E27FC236}">
                <a16:creationId xmlns:a16="http://schemas.microsoft.com/office/drawing/2014/main" id="{CE10ABE1-BE78-4DEC-9C0A-46282D549DF0}"/>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descr="Accent block">
            <a:extLst>
              <a:ext uri="{FF2B5EF4-FFF2-40B4-BE49-F238E27FC236}">
                <a16:creationId xmlns:a16="http://schemas.microsoft.com/office/drawing/2014/main" id="{979F9DAD-F6B0-4ECC-8632-4B5E050986A8}"/>
              </a:ext>
              <a:ext uri="{C183D7F6-B498-43B3-948B-1728B52AA6E4}">
                <adec:decorative xmlns:adec="http://schemas.microsoft.com/office/drawing/2017/decorative" val="1"/>
              </a:ext>
            </a:extLst>
          </p:cNvPr>
          <p:cNvSpPr/>
          <p:nvPr/>
        </p:nvSpPr>
        <p:spPr>
          <a:xfrm>
            <a:off x="0" y="11430"/>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262890" y="2468881"/>
            <a:ext cx="11795760" cy="1375444"/>
          </a:xfrm>
        </p:spPr>
        <p:txBody>
          <a:bodyPr>
            <a:normAutofit/>
          </a:bodyPr>
          <a:lstStyle/>
          <a:p>
            <a:r>
              <a:rPr lang="en-US" b="1" dirty="0">
                <a:solidFill>
                  <a:schemeClr val="bg1"/>
                </a:solidFill>
              </a:rPr>
              <a:t>Smart Building : AI &amp; IoT in CRE</a:t>
            </a:r>
          </a:p>
        </p:txBody>
      </p:sp>
      <p:sp>
        <p:nvSpPr>
          <p:cNvPr id="7" name="Text Placeholder 6">
            <a:extLst>
              <a:ext uri="{FF2B5EF4-FFF2-40B4-BE49-F238E27FC236}">
                <a16:creationId xmlns:a16="http://schemas.microsoft.com/office/drawing/2014/main" id="{5D865526-EC39-4780-A2A8-274A80A5C19B}"/>
              </a:ext>
            </a:extLst>
          </p:cNvPr>
          <p:cNvSpPr>
            <a:spLocks noGrp="1"/>
          </p:cNvSpPr>
          <p:nvPr>
            <p:ph type="body" idx="1"/>
          </p:nvPr>
        </p:nvSpPr>
        <p:spPr>
          <a:xfrm>
            <a:off x="3470275" y="3673192"/>
            <a:ext cx="5251450" cy="365125"/>
          </a:xfrm>
        </p:spPr>
        <p:txBody>
          <a:bodyPr>
            <a:noAutofit/>
          </a:bodyPr>
          <a:lstStyle/>
          <a:p>
            <a:r>
              <a:rPr lang="en-IN" sz="1600" dirty="0"/>
              <a:t>Empowering Smart buildings enable productive people</a:t>
            </a:r>
            <a:endParaRPr lang="en-US" sz="1600" dirty="0">
              <a:solidFill>
                <a:schemeClr val="bg1"/>
              </a:solidFill>
            </a:endParaRPr>
          </a:p>
        </p:txBody>
      </p:sp>
      <p:sp>
        <p:nvSpPr>
          <p:cNvPr id="2" name="TextBox 1">
            <a:extLst>
              <a:ext uri="{FF2B5EF4-FFF2-40B4-BE49-F238E27FC236}">
                <a16:creationId xmlns:a16="http://schemas.microsoft.com/office/drawing/2014/main" id="{784940BC-D266-7E44-BA82-2BD4F74632B3}"/>
              </a:ext>
            </a:extLst>
          </p:cNvPr>
          <p:cNvSpPr txBox="1"/>
          <p:nvPr/>
        </p:nvSpPr>
        <p:spPr>
          <a:xfrm>
            <a:off x="8069580" y="4823460"/>
            <a:ext cx="3600450" cy="1754326"/>
          </a:xfrm>
          <a:prstGeom prst="rect">
            <a:avLst/>
          </a:prstGeom>
          <a:noFill/>
        </p:spPr>
        <p:txBody>
          <a:bodyPr wrap="square" rtlCol="0">
            <a:spAutoFit/>
          </a:bodyPr>
          <a:lstStyle/>
          <a:p>
            <a:r>
              <a:rPr lang="en-US" b="1" dirty="0">
                <a:solidFill>
                  <a:schemeClr val="bg1"/>
                </a:solidFill>
              </a:rPr>
              <a:t>Presented by Team – Data Maniacs</a:t>
            </a:r>
          </a:p>
          <a:p>
            <a:r>
              <a:rPr lang="en-US" dirty="0" err="1">
                <a:solidFill>
                  <a:schemeClr val="bg1"/>
                </a:solidFill>
              </a:rPr>
              <a:t>Teja</a:t>
            </a:r>
            <a:r>
              <a:rPr lang="en-US" dirty="0">
                <a:solidFill>
                  <a:schemeClr val="bg1"/>
                </a:solidFill>
              </a:rPr>
              <a:t> </a:t>
            </a:r>
            <a:r>
              <a:rPr lang="en-US" dirty="0" err="1">
                <a:solidFill>
                  <a:schemeClr val="bg1"/>
                </a:solidFill>
              </a:rPr>
              <a:t>Mukka</a:t>
            </a:r>
            <a:endParaRPr lang="en-US" dirty="0">
              <a:solidFill>
                <a:schemeClr val="bg1"/>
              </a:solidFill>
            </a:endParaRPr>
          </a:p>
          <a:p>
            <a:r>
              <a:rPr lang="en-US" dirty="0" err="1">
                <a:solidFill>
                  <a:schemeClr val="bg1"/>
                </a:solidFill>
              </a:rPr>
              <a:t>SaiPraveen</a:t>
            </a:r>
            <a:r>
              <a:rPr lang="en-US" dirty="0">
                <a:solidFill>
                  <a:schemeClr val="bg1"/>
                </a:solidFill>
              </a:rPr>
              <a:t> </a:t>
            </a:r>
            <a:r>
              <a:rPr lang="en-US" dirty="0" err="1">
                <a:solidFill>
                  <a:schemeClr val="bg1"/>
                </a:solidFill>
              </a:rPr>
              <a:t>Vabbilisetty</a:t>
            </a:r>
            <a:endParaRPr lang="en-US" dirty="0">
              <a:solidFill>
                <a:schemeClr val="bg1"/>
              </a:solidFill>
            </a:endParaRPr>
          </a:p>
          <a:p>
            <a:r>
              <a:rPr lang="en-US" dirty="0" err="1">
                <a:solidFill>
                  <a:schemeClr val="bg1"/>
                </a:solidFill>
              </a:rPr>
              <a:t>Vikram</a:t>
            </a:r>
            <a:r>
              <a:rPr lang="en-US" dirty="0">
                <a:solidFill>
                  <a:schemeClr val="bg1"/>
                </a:solidFill>
              </a:rPr>
              <a:t> </a:t>
            </a:r>
            <a:r>
              <a:rPr lang="en-US" dirty="0" err="1">
                <a:solidFill>
                  <a:schemeClr val="bg1"/>
                </a:solidFill>
              </a:rPr>
              <a:t>Gopali</a:t>
            </a:r>
            <a:endParaRPr lang="en-US" dirty="0">
              <a:solidFill>
                <a:schemeClr val="bg1"/>
              </a:solidFill>
            </a:endParaRPr>
          </a:p>
          <a:p>
            <a:r>
              <a:rPr lang="en-US" dirty="0" err="1">
                <a:solidFill>
                  <a:schemeClr val="bg1"/>
                </a:solidFill>
              </a:rPr>
              <a:t>Harkirat</a:t>
            </a:r>
            <a:r>
              <a:rPr lang="en-US" dirty="0">
                <a:solidFill>
                  <a:schemeClr val="bg1"/>
                </a:solidFill>
              </a:rPr>
              <a:t> Kaur</a:t>
            </a:r>
          </a:p>
          <a:p>
            <a:r>
              <a:rPr lang="en-US" dirty="0">
                <a:solidFill>
                  <a:schemeClr val="bg1"/>
                </a:solidFill>
              </a:rPr>
              <a:t>Lipsa Senapati</a:t>
            </a:r>
          </a:p>
        </p:txBody>
      </p:sp>
    </p:spTree>
    <p:extLst>
      <p:ext uri="{BB962C8B-B14F-4D97-AF65-F5344CB8AC3E}">
        <p14:creationId xmlns:p14="http://schemas.microsoft.com/office/powerpoint/2010/main" val="1102045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9C59E1-31C4-614A-BCED-CC883A980A4B}"/>
              </a:ext>
            </a:extLst>
          </p:cNvPr>
          <p:cNvSpPr>
            <a:spLocks noGrp="1"/>
          </p:cNvSpPr>
          <p:nvPr>
            <p:ph type="sldNum" sz="quarter" idx="12"/>
          </p:nvPr>
        </p:nvSpPr>
        <p:spPr/>
        <p:txBody>
          <a:bodyPr/>
          <a:lstStyle/>
          <a:p>
            <a:fld id="{8C2E478F-E849-4A8C-AF1F-CBCC78A7CBFA}" type="slidenum">
              <a:rPr lang="en-US" smtClean="0"/>
              <a:t>10</a:t>
            </a:fld>
            <a:endParaRPr lang="en-US" dirty="0"/>
          </a:p>
        </p:txBody>
      </p:sp>
      <p:sp>
        <p:nvSpPr>
          <p:cNvPr id="3" name="Title 2">
            <a:extLst>
              <a:ext uri="{FF2B5EF4-FFF2-40B4-BE49-F238E27FC236}">
                <a16:creationId xmlns:a16="http://schemas.microsoft.com/office/drawing/2014/main" id="{A859971F-D16A-5F48-8550-20C17C7B3E34}"/>
              </a:ext>
            </a:extLst>
          </p:cNvPr>
          <p:cNvSpPr>
            <a:spLocks noGrp="1"/>
          </p:cNvSpPr>
          <p:nvPr>
            <p:ph type="title"/>
          </p:nvPr>
        </p:nvSpPr>
        <p:spPr/>
        <p:txBody>
          <a:bodyPr/>
          <a:lstStyle/>
          <a:p>
            <a:r>
              <a:rPr lang="en-US" dirty="0"/>
              <a:t>Energy Optimization - Sprinklers</a:t>
            </a:r>
          </a:p>
        </p:txBody>
      </p:sp>
      <p:sp>
        <p:nvSpPr>
          <p:cNvPr id="6" name="TextBox 5">
            <a:extLst>
              <a:ext uri="{FF2B5EF4-FFF2-40B4-BE49-F238E27FC236}">
                <a16:creationId xmlns:a16="http://schemas.microsoft.com/office/drawing/2014/main" id="{81058FDC-D4A4-5342-8240-4A08F6159E5F}"/>
              </a:ext>
            </a:extLst>
          </p:cNvPr>
          <p:cNvSpPr txBox="1"/>
          <p:nvPr/>
        </p:nvSpPr>
        <p:spPr>
          <a:xfrm>
            <a:off x="10138410" y="6468303"/>
            <a:ext cx="1459071" cy="369332"/>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68F12E0C-B3AE-6C4B-9791-B2637F02D8D5}"/>
              </a:ext>
            </a:extLst>
          </p:cNvPr>
          <p:cNvSpPr txBox="1"/>
          <p:nvPr/>
        </p:nvSpPr>
        <p:spPr>
          <a:xfrm>
            <a:off x="2846070" y="6098971"/>
            <a:ext cx="5554979" cy="369332"/>
          </a:xfrm>
          <a:prstGeom prst="rect">
            <a:avLst/>
          </a:prstGeom>
          <a:noFill/>
        </p:spPr>
        <p:txBody>
          <a:bodyPr wrap="square" rtlCol="0">
            <a:spAutoFit/>
          </a:bodyPr>
          <a:lstStyle/>
          <a:p>
            <a:r>
              <a:rPr lang="en-US" dirty="0"/>
              <a:t>Water and Electricity Consumption saved by 26.66% !!!</a:t>
            </a:r>
          </a:p>
        </p:txBody>
      </p:sp>
      <p:pic>
        <p:nvPicPr>
          <p:cNvPr id="10" name="Content Placeholder 9">
            <a:extLst>
              <a:ext uri="{FF2B5EF4-FFF2-40B4-BE49-F238E27FC236}">
                <a16:creationId xmlns:a16="http://schemas.microsoft.com/office/drawing/2014/main" id="{083A2476-D774-9047-A7E8-FFB8587E9225}"/>
              </a:ext>
            </a:extLst>
          </p:cNvPr>
          <p:cNvPicPr>
            <a:picLocks noGrp="1" noChangeAspect="1"/>
          </p:cNvPicPr>
          <p:nvPr>
            <p:ph idx="1"/>
          </p:nvPr>
        </p:nvPicPr>
        <p:blipFill>
          <a:blip r:embed="rId2"/>
          <a:stretch>
            <a:fillRect/>
          </a:stretch>
        </p:blipFill>
        <p:spPr>
          <a:xfrm>
            <a:off x="1116215" y="1451610"/>
            <a:ext cx="5011535" cy="3937635"/>
          </a:xfrm>
          <a:prstGeom prst="rect">
            <a:avLst/>
          </a:prstGeom>
        </p:spPr>
      </p:pic>
      <p:sp>
        <p:nvSpPr>
          <p:cNvPr id="11" name="TextBox 10">
            <a:extLst>
              <a:ext uri="{FF2B5EF4-FFF2-40B4-BE49-F238E27FC236}">
                <a16:creationId xmlns:a16="http://schemas.microsoft.com/office/drawing/2014/main" id="{F287BE00-BEFA-634F-8AB2-27808A6857AE}"/>
              </a:ext>
            </a:extLst>
          </p:cNvPr>
          <p:cNvSpPr txBox="1"/>
          <p:nvPr/>
        </p:nvSpPr>
        <p:spPr>
          <a:xfrm>
            <a:off x="6926580" y="1451610"/>
            <a:ext cx="4503420" cy="2031325"/>
          </a:xfrm>
          <a:prstGeom prst="rect">
            <a:avLst/>
          </a:prstGeom>
          <a:noFill/>
        </p:spPr>
        <p:txBody>
          <a:bodyPr wrap="square" rtlCol="0">
            <a:spAutoFit/>
          </a:bodyPr>
          <a:lstStyle/>
          <a:p>
            <a:pPr marL="285750" indent="-285750">
              <a:buFont typeface="Arial" panose="020B0604020202020204" pitchFamily="34" charset="0"/>
              <a:buChar char="•"/>
            </a:pPr>
            <a:r>
              <a:rPr lang="en-US" dirty="0"/>
              <a:t>A smart sprinkler controller can regularly regulate and likely to reduce electricity and water consumption.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Humidity data is gathered from  weather API using zip code as key attribute</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784552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2D9585E-E907-5046-8861-37F1A1CD2B7A}"/>
              </a:ext>
            </a:extLst>
          </p:cNvPr>
          <p:cNvSpPr>
            <a:spLocks noGrp="1"/>
          </p:cNvSpPr>
          <p:nvPr>
            <p:ph type="sldNum" sz="quarter" idx="12"/>
          </p:nvPr>
        </p:nvSpPr>
        <p:spPr/>
        <p:txBody>
          <a:bodyPr/>
          <a:lstStyle/>
          <a:p>
            <a:fld id="{8C2E478F-E849-4A8C-AF1F-CBCC78A7CBFA}" type="slidenum">
              <a:rPr lang="en-US" smtClean="0"/>
              <a:t>11</a:t>
            </a:fld>
            <a:endParaRPr lang="en-US" dirty="0"/>
          </a:p>
        </p:txBody>
      </p:sp>
      <p:sp>
        <p:nvSpPr>
          <p:cNvPr id="3" name="Title 2">
            <a:extLst>
              <a:ext uri="{FF2B5EF4-FFF2-40B4-BE49-F238E27FC236}">
                <a16:creationId xmlns:a16="http://schemas.microsoft.com/office/drawing/2014/main" id="{2E3B4F40-3976-C447-9B16-020EB7BDEBE8}"/>
              </a:ext>
            </a:extLst>
          </p:cNvPr>
          <p:cNvSpPr>
            <a:spLocks noGrp="1"/>
          </p:cNvSpPr>
          <p:nvPr>
            <p:ph type="title"/>
          </p:nvPr>
        </p:nvSpPr>
        <p:spPr/>
        <p:txBody>
          <a:bodyPr/>
          <a:lstStyle/>
          <a:p>
            <a:r>
              <a:rPr lang="en-US" dirty="0"/>
              <a:t>Energy Optimization Results- Sprinklers</a:t>
            </a:r>
          </a:p>
        </p:txBody>
      </p:sp>
      <p:sp>
        <p:nvSpPr>
          <p:cNvPr id="4" name="Content Placeholder 3">
            <a:extLst>
              <a:ext uri="{FF2B5EF4-FFF2-40B4-BE49-F238E27FC236}">
                <a16:creationId xmlns:a16="http://schemas.microsoft.com/office/drawing/2014/main" id="{69C98E65-47E4-F344-885B-15F3FBB4A3F1}"/>
              </a:ext>
            </a:extLst>
          </p:cNvPr>
          <p:cNvSpPr>
            <a:spLocks noGrp="1"/>
          </p:cNvSpPr>
          <p:nvPr>
            <p:ph idx="1"/>
          </p:nvPr>
        </p:nvSpPr>
        <p:spPr>
          <a:xfrm>
            <a:off x="594519" y="1690117"/>
            <a:ext cx="5086191" cy="4070603"/>
          </a:xfrm>
        </p:spPr>
        <p:txBody>
          <a:bodyPr>
            <a:noAutofit/>
          </a:bodyPr>
          <a:lstStyle/>
          <a:p>
            <a:pPr>
              <a:lnSpc>
                <a:spcPct val="110000"/>
              </a:lnSpc>
            </a:pPr>
            <a:r>
              <a:rPr lang="en-US" dirty="0"/>
              <a:t>Using traditional concepts of logistic regression classified which day of the month needs sprinkler system.</a:t>
            </a:r>
          </a:p>
          <a:p>
            <a:pPr marL="285750" indent="-285750">
              <a:lnSpc>
                <a:spcPct val="110000"/>
              </a:lnSpc>
            </a:pPr>
            <a:r>
              <a:rPr lang="en-US" dirty="0"/>
              <a:t>With the use of IOT sensors it detects the humidity of the soil.</a:t>
            </a:r>
          </a:p>
          <a:p>
            <a:pPr marL="285750" indent="-285750">
              <a:lnSpc>
                <a:spcPct val="110000"/>
              </a:lnSpc>
            </a:pPr>
            <a:r>
              <a:rPr lang="en-US" dirty="0"/>
              <a:t>If the sensor finds humidity level to be lower than the required humidity level the sprinklers gets activated.</a:t>
            </a:r>
          </a:p>
          <a:p>
            <a:pPr marL="285750" indent="-285750">
              <a:lnSpc>
                <a:spcPct val="110000"/>
              </a:lnSpc>
            </a:pPr>
            <a:r>
              <a:rPr lang="en-US" dirty="0"/>
              <a:t>This prevents daily use of sprinklers during monsoons when it is not needed.</a:t>
            </a:r>
          </a:p>
          <a:p>
            <a:pPr>
              <a:lnSpc>
                <a:spcPct val="110000"/>
              </a:lnSpc>
            </a:pPr>
            <a:r>
              <a:rPr lang="en-US" dirty="0"/>
              <a:t>Accuracy is 0.7. </a:t>
            </a:r>
          </a:p>
          <a:p>
            <a:pPr>
              <a:lnSpc>
                <a:spcPct val="110000"/>
              </a:lnSpc>
            </a:pPr>
            <a:r>
              <a:rPr lang="en-US" dirty="0"/>
              <a:t>Confusion matrix:</a:t>
            </a:r>
          </a:p>
          <a:p>
            <a:pPr>
              <a:lnSpc>
                <a:spcPct val="110000"/>
              </a:lnSpc>
            </a:pPr>
            <a:endParaRPr lang="en-US" dirty="0"/>
          </a:p>
          <a:p>
            <a:pPr>
              <a:lnSpc>
                <a:spcPct val="110000"/>
              </a:lnSpc>
            </a:pPr>
            <a:endParaRPr lang="en-US" dirty="0"/>
          </a:p>
        </p:txBody>
      </p:sp>
      <p:sp>
        <p:nvSpPr>
          <p:cNvPr id="5" name="TextBox 4">
            <a:extLst>
              <a:ext uri="{FF2B5EF4-FFF2-40B4-BE49-F238E27FC236}">
                <a16:creationId xmlns:a16="http://schemas.microsoft.com/office/drawing/2014/main" id="{5323C7B0-D52A-B542-8C9F-3116CD5C3232}"/>
              </a:ext>
            </a:extLst>
          </p:cNvPr>
          <p:cNvSpPr txBox="1"/>
          <p:nvPr/>
        </p:nvSpPr>
        <p:spPr>
          <a:xfrm>
            <a:off x="10138410" y="6468303"/>
            <a:ext cx="1459071" cy="369332"/>
          </a:xfrm>
          <a:prstGeom prst="rect">
            <a:avLst/>
          </a:prstGeom>
          <a:solidFill>
            <a:schemeClr val="bg1"/>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203434EB-D955-7047-9113-BF31120CD561}"/>
              </a:ext>
            </a:extLst>
          </p:cNvPr>
          <p:cNvPicPr>
            <a:picLocks noChangeAspect="1"/>
          </p:cNvPicPr>
          <p:nvPr/>
        </p:nvPicPr>
        <p:blipFill>
          <a:blip r:embed="rId2"/>
          <a:stretch>
            <a:fillRect/>
          </a:stretch>
        </p:blipFill>
        <p:spPr>
          <a:xfrm>
            <a:off x="6255067" y="1690117"/>
            <a:ext cx="5101590" cy="3032270"/>
          </a:xfrm>
          <a:prstGeom prst="rect">
            <a:avLst/>
          </a:prstGeom>
        </p:spPr>
      </p:pic>
      <p:graphicFrame>
        <p:nvGraphicFramePr>
          <p:cNvPr id="8" name="Table 7">
            <a:extLst>
              <a:ext uri="{FF2B5EF4-FFF2-40B4-BE49-F238E27FC236}">
                <a16:creationId xmlns:a16="http://schemas.microsoft.com/office/drawing/2014/main" id="{AF5C1726-B62A-5546-9D0E-93ED3E98C242}"/>
              </a:ext>
            </a:extLst>
          </p:cNvPr>
          <p:cNvGraphicFramePr>
            <a:graphicFrameLocks noGrp="1"/>
          </p:cNvGraphicFramePr>
          <p:nvPr>
            <p:extLst>
              <p:ext uri="{D42A27DB-BD31-4B8C-83A1-F6EECF244321}">
                <p14:modId xmlns:p14="http://schemas.microsoft.com/office/powerpoint/2010/main" val="2333792174"/>
              </p:ext>
            </p:extLst>
          </p:nvPr>
        </p:nvGraphicFramePr>
        <p:xfrm>
          <a:off x="3228658" y="5154359"/>
          <a:ext cx="8127999" cy="110744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2392259196"/>
                    </a:ext>
                  </a:extLst>
                </a:gridCol>
                <a:gridCol w="2709333">
                  <a:extLst>
                    <a:ext uri="{9D8B030D-6E8A-4147-A177-3AD203B41FA5}">
                      <a16:colId xmlns:a16="http://schemas.microsoft.com/office/drawing/2014/main" val="2581189831"/>
                    </a:ext>
                  </a:extLst>
                </a:gridCol>
                <a:gridCol w="2709333">
                  <a:extLst>
                    <a:ext uri="{9D8B030D-6E8A-4147-A177-3AD203B41FA5}">
                      <a16:colId xmlns:a16="http://schemas.microsoft.com/office/drawing/2014/main" val="1393046177"/>
                    </a:ext>
                  </a:extLst>
                </a:gridCol>
              </a:tblGrid>
              <a:tr h="0">
                <a:tc>
                  <a:txBody>
                    <a:bodyPr/>
                    <a:lstStyle/>
                    <a:p>
                      <a:endParaRPr lang="en-US" dirty="0"/>
                    </a:p>
                  </a:txBody>
                  <a:tcPr/>
                </a:tc>
                <a:tc>
                  <a:txBody>
                    <a:bodyPr/>
                    <a:lstStyle/>
                    <a:p>
                      <a:r>
                        <a:rPr lang="en-US" dirty="0"/>
                        <a:t>Predicted No</a:t>
                      </a:r>
                    </a:p>
                  </a:txBody>
                  <a:tcPr/>
                </a:tc>
                <a:tc>
                  <a:txBody>
                    <a:bodyPr/>
                    <a:lstStyle/>
                    <a:p>
                      <a:r>
                        <a:rPr lang="en-US" dirty="0"/>
                        <a:t>Predicted Yes</a:t>
                      </a:r>
                    </a:p>
                  </a:txBody>
                  <a:tcPr/>
                </a:tc>
                <a:extLst>
                  <a:ext uri="{0D108BD9-81ED-4DB2-BD59-A6C34878D82A}">
                    <a16:rowId xmlns:a16="http://schemas.microsoft.com/office/drawing/2014/main" val="241750228"/>
                  </a:ext>
                </a:extLst>
              </a:tr>
              <a:tr h="370840">
                <a:tc>
                  <a:txBody>
                    <a:bodyPr/>
                    <a:lstStyle/>
                    <a:p>
                      <a:r>
                        <a:rPr lang="en-US" dirty="0"/>
                        <a:t>Actual No</a:t>
                      </a:r>
                    </a:p>
                  </a:txBody>
                  <a:tcPr/>
                </a:tc>
                <a:tc>
                  <a:txBody>
                    <a:bodyPr/>
                    <a:lstStyle/>
                    <a:p>
                      <a:r>
                        <a:rPr lang="en-US" dirty="0"/>
                        <a:t>7100</a:t>
                      </a:r>
                    </a:p>
                  </a:txBody>
                  <a:tcPr/>
                </a:tc>
                <a:tc>
                  <a:txBody>
                    <a:bodyPr/>
                    <a:lstStyle/>
                    <a:p>
                      <a:r>
                        <a:rPr lang="en-US" dirty="0"/>
                        <a:t>2200</a:t>
                      </a:r>
                    </a:p>
                  </a:txBody>
                  <a:tcPr/>
                </a:tc>
                <a:extLst>
                  <a:ext uri="{0D108BD9-81ED-4DB2-BD59-A6C34878D82A}">
                    <a16:rowId xmlns:a16="http://schemas.microsoft.com/office/drawing/2014/main" val="3446814445"/>
                  </a:ext>
                </a:extLst>
              </a:tr>
              <a:tr h="370840">
                <a:tc>
                  <a:txBody>
                    <a:bodyPr/>
                    <a:lstStyle/>
                    <a:p>
                      <a:r>
                        <a:rPr lang="en-US" dirty="0"/>
                        <a:t>Actual Yes</a:t>
                      </a:r>
                    </a:p>
                  </a:txBody>
                  <a:tcPr/>
                </a:tc>
                <a:tc>
                  <a:txBody>
                    <a:bodyPr/>
                    <a:lstStyle/>
                    <a:p>
                      <a:r>
                        <a:rPr lang="en-US" dirty="0"/>
                        <a:t>3300</a:t>
                      </a:r>
                    </a:p>
                  </a:txBody>
                  <a:tcPr/>
                </a:tc>
                <a:tc>
                  <a:txBody>
                    <a:bodyPr/>
                    <a:lstStyle/>
                    <a:p>
                      <a:r>
                        <a:rPr lang="en-US" dirty="0"/>
                        <a:t>9000</a:t>
                      </a:r>
                    </a:p>
                  </a:txBody>
                  <a:tcPr/>
                </a:tc>
                <a:extLst>
                  <a:ext uri="{0D108BD9-81ED-4DB2-BD59-A6C34878D82A}">
                    <a16:rowId xmlns:a16="http://schemas.microsoft.com/office/drawing/2014/main" val="3804717583"/>
                  </a:ext>
                </a:extLst>
              </a:tr>
            </a:tbl>
          </a:graphicData>
        </a:graphic>
      </p:graphicFrame>
    </p:spTree>
    <p:extLst>
      <p:ext uri="{BB962C8B-B14F-4D97-AF65-F5344CB8AC3E}">
        <p14:creationId xmlns:p14="http://schemas.microsoft.com/office/powerpoint/2010/main" val="39612913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9" y="2520779"/>
            <a:ext cx="5897217" cy="1661297"/>
          </a:xfrm>
        </p:spPr>
        <p:txBody>
          <a:bodyPr>
            <a:normAutofit fontScale="90000"/>
          </a:bodyPr>
          <a:lstStyle/>
          <a:p>
            <a:r>
              <a:rPr lang="en-US" dirty="0"/>
              <a:t>Predictive Maintenance and Fault Detection </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12</a:t>
            </a:fld>
            <a:endParaRPr lang="en-US" dirty="0"/>
          </a:p>
        </p:txBody>
      </p:sp>
      <p:sp>
        <p:nvSpPr>
          <p:cNvPr id="2" name="TextBox 1">
            <a:extLst>
              <a:ext uri="{FF2B5EF4-FFF2-40B4-BE49-F238E27FC236}">
                <a16:creationId xmlns:a16="http://schemas.microsoft.com/office/drawing/2014/main" id="{7402EA9B-52A5-0A40-81B7-067A3E67A06A}"/>
              </a:ext>
            </a:extLst>
          </p:cNvPr>
          <p:cNvSpPr txBox="1"/>
          <p:nvPr/>
        </p:nvSpPr>
        <p:spPr>
          <a:xfrm>
            <a:off x="10138410" y="6468303"/>
            <a:ext cx="149733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232412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451FAFA-278D-E34C-BC37-BE4D2046D245}"/>
              </a:ext>
            </a:extLst>
          </p:cNvPr>
          <p:cNvSpPr>
            <a:spLocks noGrp="1"/>
          </p:cNvSpPr>
          <p:nvPr>
            <p:ph type="sldNum" sz="quarter" idx="12"/>
          </p:nvPr>
        </p:nvSpPr>
        <p:spPr/>
        <p:txBody>
          <a:bodyPr/>
          <a:lstStyle/>
          <a:p>
            <a:fld id="{8C2E478F-E849-4A8C-AF1F-CBCC78A7CBFA}" type="slidenum">
              <a:rPr lang="en-US" smtClean="0"/>
              <a:t>13</a:t>
            </a:fld>
            <a:endParaRPr lang="en-US" dirty="0"/>
          </a:p>
        </p:txBody>
      </p:sp>
      <p:sp>
        <p:nvSpPr>
          <p:cNvPr id="3" name="Title 2">
            <a:extLst>
              <a:ext uri="{FF2B5EF4-FFF2-40B4-BE49-F238E27FC236}">
                <a16:creationId xmlns:a16="http://schemas.microsoft.com/office/drawing/2014/main" id="{32DF9EBD-4A42-D945-952E-DFE7FC7B216D}"/>
              </a:ext>
            </a:extLst>
          </p:cNvPr>
          <p:cNvSpPr>
            <a:spLocks noGrp="1"/>
          </p:cNvSpPr>
          <p:nvPr>
            <p:ph type="title"/>
          </p:nvPr>
        </p:nvSpPr>
        <p:spPr/>
        <p:txBody>
          <a:bodyPr/>
          <a:lstStyle/>
          <a:p>
            <a:r>
              <a:rPr lang="en-US" dirty="0"/>
              <a:t>Energy Optimization – Anomaly Detection</a:t>
            </a:r>
          </a:p>
        </p:txBody>
      </p:sp>
      <p:sp>
        <p:nvSpPr>
          <p:cNvPr id="4" name="Content Placeholder 3">
            <a:extLst>
              <a:ext uri="{FF2B5EF4-FFF2-40B4-BE49-F238E27FC236}">
                <a16:creationId xmlns:a16="http://schemas.microsoft.com/office/drawing/2014/main" id="{131C0D22-6EF1-0B48-9357-16EB7BF1FE52}"/>
              </a:ext>
            </a:extLst>
          </p:cNvPr>
          <p:cNvSpPr>
            <a:spLocks noGrp="1"/>
          </p:cNvSpPr>
          <p:nvPr>
            <p:ph idx="1"/>
          </p:nvPr>
        </p:nvSpPr>
        <p:spPr>
          <a:xfrm>
            <a:off x="594519" y="1690117"/>
            <a:ext cx="10989920" cy="1578863"/>
          </a:xfrm>
        </p:spPr>
        <p:txBody>
          <a:bodyPr/>
          <a:lstStyle/>
          <a:p>
            <a:r>
              <a:rPr lang="en-US" dirty="0"/>
              <a:t>Wastage of energy occurs due to delay in detecting faults in electrical appliances like refrigerators</a:t>
            </a:r>
          </a:p>
          <a:p>
            <a:r>
              <a:rPr lang="en-US" dirty="0"/>
              <a:t>Using statistical analysis, most of the legit data falls within 1.5 standard deviation from the mean</a:t>
            </a:r>
          </a:p>
          <a:p>
            <a:r>
              <a:rPr lang="en-US" dirty="0"/>
              <a:t>The earlier the prediction, the lower is the consumption rate.</a:t>
            </a:r>
          </a:p>
          <a:p>
            <a:endParaRPr lang="en-US" dirty="0"/>
          </a:p>
          <a:p>
            <a:endParaRPr lang="en-US" dirty="0"/>
          </a:p>
          <a:p>
            <a:endParaRPr lang="en-US" dirty="0"/>
          </a:p>
          <a:p>
            <a:endParaRPr lang="en-US" dirty="0"/>
          </a:p>
        </p:txBody>
      </p:sp>
      <p:pic>
        <p:nvPicPr>
          <p:cNvPr id="6" name="Picture 5">
            <a:extLst>
              <a:ext uri="{FF2B5EF4-FFF2-40B4-BE49-F238E27FC236}">
                <a16:creationId xmlns:a16="http://schemas.microsoft.com/office/drawing/2014/main" id="{3B42599C-0A32-F445-A5D9-354406F12181}"/>
              </a:ext>
            </a:extLst>
          </p:cNvPr>
          <p:cNvPicPr>
            <a:picLocks noChangeAspect="1"/>
          </p:cNvPicPr>
          <p:nvPr/>
        </p:nvPicPr>
        <p:blipFill>
          <a:blip r:embed="rId2"/>
          <a:stretch>
            <a:fillRect/>
          </a:stretch>
        </p:blipFill>
        <p:spPr>
          <a:xfrm>
            <a:off x="0" y="3712796"/>
            <a:ext cx="12192000" cy="2152747"/>
          </a:xfrm>
          <a:prstGeom prst="rect">
            <a:avLst/>
          </a:prstGeom>
        </p:spPr>
      </p:pic>
      <p:sp>
        <p:nvSpPr>
          <p:cNvPr id="7" name="TextBox 6">
            <a:extLst>
              <a:ext uri="{FF2B5EF4-FFF2-40B4-BE49-F238E27FC236}">
                <a16:creationId xmlns:a16="http://schemas.microsoft.com/office/drawing/2014/main" id="{71F6CE28-8371-7643-A888-528512F6DBAC}"/>
              </a:ext>
            </a:extLst>
          </p:cNvPr>
          <p:cNvSpPr txBox="1"/>
          <p:nvPr/>
        </p:nvSpPr>
        <p:spPr>
          <a:xfrm>
            <a:off x="10126980" y="6468303"/>
            <a:ext cx="1470501"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8521985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AC225E7-2B67-A54A-82CF-A58EB2EFB627}"/>
              </a:ext>
            </a:extLst>
          </p:cNvPr>
          <p:cNvSpPr>
            <a:spLocks noGrp="1"/>
          </p:cNvSpPr>
          <p:nvPr>
            <p:ph type="sldNum" sz="quarter" idx="12"/>
          </p:nvPr>
        </p:nvSpPr>
        <p:spPr/>
        <p:txBody>
          <a:bodyPr/>
          <a:lstStyle/>
          <a:p>
            <a:fld id="{8C2E478F-E849-4A8C-AF1F-CBCC78A7CBFA}" type="slidenum">
              <a:rPr lang="en-US" smtClean="0"/>
              <a:t>14</a:t>
            </a:fld>
            <a:endParaRPr lang="en-US" dirty="0"/>
          </a:p>
        </p:txBody>
      </p:sp>
      <p:sp>
        <p:nvSpPr>
          <p:cNvPr id="3" name="Title 2">
            <a:extLst>
              <a:ext uri="{FF2B5EF4-FFF2-40B4-BE49-F238E27FC236}">
                <a16:creationId xmlns:a16="http://schemas.microsoft.com/office/drawing/2014/main" id="{4E321FF0-42C5-B44A-B53F-A387F3B05967}"/>
              </a:ext>
            </a:extLst>
          </p:cNvPr>
          <p:cNvSpPr>
            <a:spLocks noGrp="1"/>
          </p:cNvSpPr>
          <p:nvPr>
            <p:ph type="title"/>
          </p:nvPr>
        </p:nvSpPr>
        <p:spPr/>
        <p:txBody>
          <a:bodyPr/>
          <a:lstStyle/>
          <a:p>
            <a:r>
              <a:rPr lang="en-US" dirty="0"/>
              <a:t>Energy Optimization - Elevator</a:t>
            </a:r>
          </a:p>
        </p:txBody>
      </p:sp>
      <p:sp>
        <p:nvSpPr>
          <p:cNvPr id="4" name="Content Placeholder 3">
            <a:extLst>
              <a:ext uri="{FF2B5EF4-FFF2-40B4-BE49-F238E27FC236}">
                <a16:creationId xmlns:a16="http://schemas.microsoft.com/office/drawing/2014/main" id="{BC5D9C27-B8C1-2644-857E-BFB4F8C64E22}"/>
              </a:ext>
            </a:extLst>
          </p:cNvPr>
          <p:cNvSpPr>
            <a:spLocks noGrp="1"/>
          </p:cNvSpPr>
          <p:nvPr>
            <p:ph idx="1"/>
          </p:nvPr>
        </p:nvSpPr>
        <p:spPr>
          <a:xfrm>
            <a:off x="594519" y="1439577"/>
            <a:ext cx="10989920" cy="1870666"/>
          </a:xfrm>
        </p:spPr>
        <p:txBody>
          <a:bodyPr>
            <a:normAutofit lnSpcReduction="10000"/>
          </a:bodyPr>
          <a:lstStyle/>
          <a:p>
            <a:r>
              <a:rPr lang="en-US" dirty="0"/>
              <a:t>Predictive maintenance makes use of IOT sensors and other hardware devices to get report on the state of equipment.</a:t>
            </a:r>
          </a:p>
          <a:p>
            <a:r>
              <a:rPr lang="en-US" dirty="0"/>
              <a:t>It predicts the time ‘t’ of when the equipment will fail in the near future.</a:t>
            </a:r>
          </a:p>
          <a:p>
            <a:r>
              <a:rPr lang="en-US" dirty="0"/>
              <a:t>It gives an estimated time of when the maintenance needs to be performed.</a:t>
            </a:r>
          </a:p>
          <a:p>
            <a:r>
              <a:rPr lang="en-US" dirty="0"/>
              <a:t>It reduces  regular maintenance visits, labor costs and lost production time.</a:t>
            </a:r>
          </a:p>
          <a:p>
            <a:endParaRPr lang="en-US" dirty="0"/>
          </a:p>
        </p:txBody>
      </p:sp>
      <p:pic>
        <p:nvPicPr>
          <p:cNvPr id="5" name="Picture 4">
            <a:extLst>
              <a:ext uri="{FF2B5EF4-FFF2-40B4-BE49-F238E27FC236}">
                <a16:creationId xmlns:a16="http://schemas.microsoft.com/office/drawing/2014/main" id="{B7266C97-F99B-2E46-AB44-E3D7E1CA80A2}"/>
              </a:ext>
            </a:extLst>
          </p:cNvPr>
          <p:cNvPicPr>
            <a:picLocks noChangeAspect="1"/>
          </p:cNvPicPr>
          <p:nvPr/>
        </p:nvPicPr>
        <p:blipFill>
          <a:blip r:embed="rId2"/>
          <a:stretch>
            <a:fillRect/>
          </a:stretch>
        </p:blipFill>
        <p:spPr>
          <a:xfrm>
            <a:off x="0" y="3560783"/>
            <a:ext cx="12192000" cy="2616179"/>
          </a:xfrm>
          <a:prstGeom prst="rect">
            <a:avLst/>
          </a:prstGeom>
        </p:spPr>
      </p:pic>
      <p:sp>
        <p:nvSpPr>
          <p:cNvPr id="6" name="TextBox 5">
            <a:extLst>
              <a:ext uri="{FF2B5EF4-FFF2-40B4-BE49-F238E27FC236}">
                <a16:creationId xmlns:a16="http://schemas.microsoft.com/office/drawing/2014/main" id="{92E11BFA-9D45-FE4C-9001-EBEAEFD1BE1D}"/>
              </a:ext>
            </a:extLst>
          </p:cNvPr>
          <p:cNvSpPr txBox="1"/>
          <p:nvPr/>
        </p:nvSpPr>
        <p:spPr>
          <a:xfrm>
            <a:off x="10115550" y="6468303"/>
            <a:ext cx="1481931"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890123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0413E3C-BEA2-0146-A3A3-03731746ED2C}"/>
              </a:ext>
            </a:extLst>
          </p:cNvPr>
          <p:cNvSpPr>
            <a:spLocks noGrp="1"/>
          </p:cNvSpPr>
          <p:nvPr>
            <p:ph type="sldNum" sz="quarter" idx="12"/>
          </p:nvPr>
        </p:nvSpPr>
        <p:spPr/>
        <p:txBody>
          <a:bodyPr/>
          <a:lstStyle/>
          <a:p>
            <a:fld id="{8C2E478F-E849-4A8C-AF1F-CBCC78A7CBFA}" type="slidenum">
              <a:rPr lang="en-US" smtClean="0"/>
              <a:t>15</a:t>
            </a:fld>
            <a:endParaRPr lang="en-US" dirty="0"/>
          </a:p>
        </p:txBody>
      </p:sp>
      <p:sp>
        <p:nvSpPr>
          <p:cNvPr id="3" name="Title 2">
            <a:extLst>
              <a:ext uri="{FF2B5EF4-FFF2-40B4-BE49-F238E27FC236}">
                <a16:creationId xmlns:a16="http://schemas.microsoft.com/office/drawing/2014/main" id="{582E1929-75C6-A44C-8F98-B007C43CE3B3}"/>
              </a:ext>
            </a:extLst>
          </p:cNvPr>
          <p:cNvSpPr>
            <a:spLocks noGrp="1"/>
          </p:cNvSpPr>
          <p:nvPr>
            <p:ph type="title"/>
          </p:nvPr>
        </p:nvSpPr>
        <p:spPr/>
        <p:txBody>
          <a:bodyPr/>
          <a:lstStyle/>
          <a:p>
            <a:r>
              <a:rPr lang="en-US" dirty="0"/>
              <a:t>Energy Optimization Results- Elevator</a:t>
            </a:r>
          </a:p>
        </p:txBody>
      </p:sp>
      <p:sp>
        <p:nvSpPr>
          <p:cNvPr id="4" name="Content Placeholder 3">
            <a:extLst>
              <a:ext uri="{FF2B5EF4-FFF2-40B4-BE49-F238E27FC236}">
                <a16:creationId xmlns:a16="http://schemas.microsoft.com/office/drawing/2014/main" id="{0B7DBC44-A521-1E44-8D20-E9BAD4CF68A3}"/>
              </a:ext>
            </a:extLst>
          </p:cNvPr>
          <p:cNvSpPr>
            <a:spLocks noGrp="1"/>
          </p:cNvSpPr>
          <p:nvPr>
            <p:ph idx="1"/>
          </p:nvPr>
        </p:nvSpPr>
        <p:spPr>
          <a:xfrm>
            <a:off x="594519" y="1690117"/>
            <a:ext cx="5269071" cy="4486845"/>
          </a:xfrm>
        </p:spPr>
        <p:txBody>
          <a:bodyPr>
            <a:normAutofit lnSpcReduction="10000"/>
          </a:bodyPr>
          <a:lstStyle/>
          <a:p>
            <a:r>
              <a:rPr lang="en-US" dirty="0"/>
              <a:t>Maintenance cost for 100 elevators for each visit cost $1500 (Usually 15-20 days for a visit)</a:t>
            </a:r>
          </a:p>
          <a:p>
            <a:r>
              <a:rPr lang="en-US" dirty="0"/>
              <a:t>Monthly maintenance cost per elevator is around $2150 which comes around $25714</a:t>
            </a:r>
          </a:p>
          <a:p>
            <a:r>
              <a:rPr lang="en-US" dirty="0"/>
              <a:t>Risk prediction is the model that we adopted to predict the repairs/maintenance operations </a:t>
            </a:r>
          </a:p>
          <a:p>
            <a:r>
              <a:rPr lang="en-US" dirty="0"/>
              <a:t>Developed model clustered based on ZIP Code </a:t>
            </a:r>
          </a:p>
          <a:p>
            <a:r>
              <a:rPr lang="en-US" dirty="0"/>
              <a:t>ZIP codes with in a cluster have same frequency of failure</a:t>
            </a:r>
          </a:p>
          <a:p>
            <a:r>
              <a:rPr lang="en-US" dirty="0"/>
              <a:t>This increased the average from 21 days to 37 days which decreased the maintenance cost from $25714 to $14594 per elevator</a:t>
            </a:r>
          </a:p>
        </p:txBody>
      </p:sp>
      <p:sp>
        <p:nvSpPr>
          <p:cNvPr id="5" name="TextBox 4">
            <a:extLst>
              <a:ext uri="{FF2B5EF4-FFF2-40B4-BE49-F238E27FC236}">
                <a16:creationId xmlns:a16="http://schemas.microsoft.com/office/drawing/2014/main" id="{526B058B-025E-C34E-BCCF-A39B6047D95E}"/>
              </a:ext>
            </a:extLst>
          </p:cNvPr>
          <p:cNvSpPr txBox="1"/>
          <p:nvPr/>
        </p:nvSpPr>
        <p:spPr>
          <a:xfrm>
            <a:off x="10126980" y="6468303"/>
            <a:ext cx="1470501" cy="369332"/>
          </a:xfrm>
          <a:prstGeom prst="rect">
            <a:avLst/>
          </a:prstGeom>
          <a:solidFill>
            <a:schemeClr val="bg1"/>
          </a:solidFill>
        </p:spPr>
        <p:txBody>
          <a:bodyPr wrap="square" rtlCol="0">
            <a:spAutoFit/>
          </a:bodyPr>
          <a:lstStyle/>
          <a:p>
            <a:endParaRPr lang="en-US" dirty="0"/>
          </a:p>
        </p:txBody>
      </p:sp>
      <p:pic>
        <p:nvPicPr>
          <p:cNvPr id="6" name="Picture 5">
            <a:extLst>
              <a:ext uri="{FF2B5EF4-FFF2-40B4-BE49-F238E27FC236}">
                <a16:creationId xmlns:a16="http://schemas.microsoft.com/office/drawing/2014/main" id="{C883BB07-ABB5-5541-A950-4411E4121EA0}"/>
              </a:ext>
            </a:extLst>
          </p:cNvPr>
          <p:cNvPicPr>
            <a:picLocks noChangeAspect="1"/>
          </p:cNvPicPr>
          <p:nvPr/>
        </p:nvPicPr>
        <p:blipFill>
          <a:blip r:embed="rId2"/>
          <a:stretch>
            <a:fillRect/>
          </a:stretch>
        </p:blipFill>
        <p:spPr>
          <a:xfrm>
            <a:off x="5991514" y="2156715"/>
            <a:ext cx="5605967" cy="3343910"/>
          </a:xfrm>
          <a:prstGeom prst="rect">
            <a:avLst/>
          </a:prstGeom>
        </p:spPr>
      </p:pic>
    </p:spTree>
    <p:extLst>
      <p:ext uri="{BB962C8B-B14F-4D97-AF65-F5344CB8AC3E}">
        <p14:creationId xmlns:p14="http://schemas.microsoft.com/office/powerpoint/2010/main" val="10904383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1684651"/>
            <a:ext cx="5897217" cy="1661297"/>
          </a:xfrm>
        </p:spPr>
        <p:txBody>
          <a:bodyPr>
            <a:normAutofit fontScale="90000"/>
          </a:bodyPr>
          <a:lstStyle/>
          <a:p>
            <a:r>
              <a:rPr lang="en-US" dirty="0"/>
              <a:t>Improving Tenant Comfort</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16</a:t>
            </a:fld>
            <a:endParaRPr lang="en-US" dirty="0"/>
          </a:p>
        </p:txBody>
      </p:sp>
      <p:sp>
        <p:nvSpPr>
          <p:cNvPr id="2" name="TextBox 1">
            <a:extLst>
              <a:ext uri="{FF2B5EF4-FFF2-40B4-BE49-F238E27FC236}">
                <a16:creationId xmlns:a16="http://schemas.microsoft.com/office/drawing/2014/main" id="{7402EA9B-52A5-0A40-81B7-067A3E67A06A}"/>
              </a:ext>
            </a:extLst>
          </p:cNvPr>
          <p:cNvSpPr txBox="1"/>
          <p:nvPr/>
        </p:nvSpPr>
        <p:spPr>
          <a:xfrm>
            <a:off x="10138410" y="6468303"/>
            <a:ext cx="1497330" cy="369332"/>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EB600127-754D-B44A-962D-30F8E6B0D47C}"/>
              </a:ext>
            </a:extLst>
          </p:cNvPr>
          <p:cNvSpPr txBox="1"/>
          <p:nvPr/>
        </p:nvSpPr>
        <p:spPr>
          <a:xfrm>
            <a:off x="6096000" y="3429000"/>
            <a:ext cx="4251960" cy="2031325"/>
          </a:xfrm>
          <a:prstGeom prst="rect">
            <a:avLst/>
          </a:prstGeom>
          <a:noFill/>
        </p:spPr>
        <p:txBody>
          <a:bodyPr wrap="square" rtlCol="0">
            <a:spAutoFit/>
          </a:bodyPr>
          <a:lstStyle/>
          <a:p>
            <a:r>
              <a:rPr lang="en-IN" dirty="0"/>
              <a:t>AI can be used to refine advanced models of how a building performs based on a variety of variables. Using an app or other feedback mechanism for tenant input could potentially be another data stream to improve that model.</a:t>
            </a:r>
          </a:p>
          <a:p>
            <a:endParaRPr lang="en-US" dirty="0"/>
          </a:p>
        </p:txBody>
      </p:sp>
    </p:spTree>
    <p:extLst>
      <p:ext uri="{BB962C8B-B14F-4D97-AF65-F5344CB8AC3E}">
        <p14:creationId xmlns:p14="http://schemas.microsoft.com/office/powerpoint/2010/main" val="32630015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3" name="Title 2" hidden="1">
            <a:extLst>
              <a:ext uri="{FF2B5EF4-FFF2-40B4-BE49-F238E27FC236}">
                <a16:creationId xmlns:a16="http://schemas.microsoft.com/office/drawing/2014/main" id="{E70920C0-10F4-4ECD-BDF3-CE993B7C8C82}"/>
              </a:ext>
            </a:extLst>
          </p:cNvPr>
          <p:cNvSpPr>
            <a:spLocks noGrp="1"/>
          </p:cNvSpPr>
          <p:nvPr>
            <p:ph type="title"/>
          </p:nvPr>
        </p:nvSpPr>
        <p:spPr/>
        <p:txBody>
          <a:bodyPr/>
          <a:lstStyle/>
          <a:p>
            <a:r>
              <a:rPr lang="en-US" dirty="0"/>
              <a:t>Large Picture Slide</a:t>
            </a:r>
          </a:p>
        </p:txBody>
      </p:sp>
      <p:sp>
        <p:nvSpPr>
          <p:cNvPr id="5" name="Rectangle 13" descr="Accent block">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0" y="0"/>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6D4BFC2-69CA-4ED6-89E7-A9ADB571E7A4}"/>
              </a:ext>
            </a:extLst>
          </p:cNvPr>
          <p:cNvSpPr/>
          <p:nvPr/>
        </p:nvSpPr>
        <p:spPr>
          <a:xfrm>
            <a:off x="0" y="3624359"/>
            <a:ext cx="3939857" cy="173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pPr>
              <a:lnSpc>
                <a:spcPct val="80000"/>
              </a:lnSpc>
              <a:defRPr sz="10000">
                <a:solidFill>
                  <a:srgbClr val="3A3B39"/>
                </a:solidFill>
                <a:latin typeface="Bebas"/>
                <a:ea typeface="Bebas"/>
                <a:cs typeface="Bebas"/>
                <a:sym typeface="Bebas"/>
              </a:defRPr>
            </a:pPr>
            <a:endParaRPr lang="en-US" sz="1100" dirty="0"/>
          </a:p>
        </p:txBody>
      </p:sp>
      <p:pic>
        <p:nvPicPr>
          <p:cNvPr id="2" name="Picture 1">
            <a:extLst>
              <a:ext uri="{FF2B5EF4-FFF2-40B4-BE49-F238E27FC236}">
                <a16:creationId xmlns:a16="http://schemas.microsoft.com/office/drawing/2014/main" id="{C7396CE2-6E85-A345-BC0F-B495B63AAF2C}"/>
              </a:ext>
            </a:extLst>
          </p:cNvPr>
          <p:cNvPicPr>
            <a:picLocks noChangeAspect="1"/>
          </p:cNvPicPr>
          <p:nvPr/>
        </p:nvPicPr>
        <p:blipFill>
          <a:blip r:embed="rId3"/>
          <a:stretch>
            <a:fillRect/>
          </a:stretch>
        </p:blipFill>
        <p:spPr>
          <a:xfrm>
            <a:off x="1111086" y="125730"/>
            <a:ext cx="11000903" cy="5075856"/>
          </a:xfrm>
          <a:prstGeom prst="rect">
            <a:avLst/>
          </a:prstGeom>
        </p:spPr>
      </p:pic>
    </p:spTree>
    <p:extLst>
      <p:ext uri="{BB962C8B-B14F-4D97-AF65-F5344CB8AC3E}">
        <p14:creationId xmlns:p14="http://schemas.microsoft.com/office/powerpoint/2010/main" val="2066618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3" name="Title 2" hidden="1">
            <a:extLst>
              <a:ext uri="{FF2B5EF4-FFF2-40B4-BE49-F238E27FC236}">
                <a16:creationId xmlns:a16="http://schemas.microsoft.com/office/drawing/2014/main" id="{E70920C0-10F4-4ECD-BDF3-CE993B7C8C82}"/>
              </a:ext>
            </a:extLst>
          </p:cNvPr>
          <p:cNvSpPr>
            <a:spLocks noGrp="1"/>
          </p:cNvSpPr>
          <p:nvPr>
            <p:ph type="title"/>
          </p:nvPr>
        </p:nvSpPr>
        <p:spPr/>
        <p:txBody>
          <a:bodyPr/>
          <a:lstStyle/>
          <a:p>
            <a:r>
              <a:rPr lang="en-US" dirty="0"/>
              <a:t>Large Picture Slide</a:t>
            </a:r>
          </a:p>
        </p:txBody>
      </p:sp>
      <p:sp>
        <p:nvSpPr>
          <p:cNvPr id="5" name="Rectangle 13" descr="Accent block">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0" y="0"/>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6D4BFC2-69CA-4ED6-89E7-A9ADB571E7A4}"/>
              </a:ext>
            </a:extLst>
          </p:cNvPr>
          <p:cNvSpPr/>
          <p:nvPr/>
        </p:nvSpPr>
        <p:spPr>
          <a:xfrm>
            <a:off x="0" y="3624359"/>
            <a:ext cx="3939857" cy="173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pPr>
              <a:lnSpc>
                <a:spcPct val="80000"/>
              </a:lnSpc>
              <a:defRPr sz="10000">
                <a:solidFill>
                  <a:srgbClr val="3A3B39"/>
                </a:solidFill>
                <a:latin typeface="Bebas"/>
                <a:ea typeface="Bebas"/>
                <a:cs typeface="Bebas"/>
                <a:sym typeface="Bebas"/>
              </a:defRPr>
            </a:pPr>
            <a:endParaRPr lang="en-US" sz="1100" dirty="0"/>
          </a:p>
        </p:txBody>
      </p:sp>
      <p:sp>
        <p:nvSpPr>
          <p:cNvPr id="4" name="TextBox 3">
            <a:extLst>
              <a:ext uri="{FF2B5EF4-FFF2-40B4-BE49-F238E27FC236}">
                <a16:creationId xmlns:a16="http://schemas.microsoft.com/office/drawing/2014/main" id="{AE21BFB6-027A-224C-AEFF-47E26C352D92}"/>
              </a:ext>
            </a:extLst>
          </p:cNvPr>
          <p:cNvSpPr txBox="1"/>
          <p:nvPr/>
        </p:nvSpPr>
        <p:spPr>
          <a:xfrm>
            <a:off x="0" y="3063346"/>
            <a:ext cx="3577590" cy="1200329"/>
          </a:xfrm>
          <a:prstGeom prst="rect">
            <a:avLst/>
          </a:prstGeom>
          <a:solidFill>
            <a:schemeClr val="tx1"/>
          </a:solidFill>
        </p:spPr>
        <p:txBody>
          <a:bodyPr wrap="square" rtlCol="0">
            <a:spAutoFit/>
          </a:bodyPr>
          <a:lstStyle/>
          <a:p>
            <a:r>
              <a:rPr lang="en-US" dirty="0">
                <a:solidFill>
                  <a:schemeClr val="bg1"/>
                </a:solidFill>
              </a:rPr>
              <a:t>Creating value by Improving Efficiency and bringing about Differentiation</a:t>
            </a:r>
          </a:p>
          <a:p>
            <a:endParaRPr lang="en-US" dirty="0">
              <a:solidFill>
                <a:schemeClr val="bg1"/>
              </a:solidFill>
            </a:endParaRPr>
          </a:p>
        </p:txBody>
      </p:sp>
    </p:spTree>
    <p:extLst>
      <p:ext uri="{BB962C8B-B14F-4D97-AF65-F5344CB8AC3E}">
        <p14:creationId xmlns:p14="http://schemas.microsoft.com/office/powerpoint/2010/main" val="2218897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187440" y="332283"/>
            <a:ext cx="6442710" cy="993839"/>
          </a:xfrm>
        </p:spPr>
        <p:txBody>
          <a:bodyPr>
            <a:noAutofit/>
          </a:bodyPr>
          <a:lstStyle/>
          <a:p>
            <a:r>
              <a:rPr lang="en-IN" sz="3600" dirty="0"/>
              <a:t>Enhanced building performance</a:t>
            </a:r>
            <a:endParaRPr lang="en-US" sz="3600"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19</a:t>
            </a:fld>
            <a:endParaRPr lang="en-US" dirty="0"/>
          </a:p>
        </p:txBody>
      </p:sp>
      <p:sp>
        <p:nvSpPr>
          <p:cNvPr id="5" name="TextBox 4">
            <a:extLst>
              <a:ext uri="{FF2B5EF4-FFF2-40B4-BE49-F238E27FC236}">
                <a16:creationId xmlns:a16="http://schemas.microsoft.com/office/drawing/2014/main" id="{F68321D0-BEF9-7347-870B-486F11AB4867}"/>
              </a:ext>
            </a:extLst>
          </p:cNvPr>
          <p:cNvSpPr txBox="1"/>
          <p:nvPr/>
        </p:nvSpPr>
        <p:spPr>
          <a:xfrm>
            <a:off x="10058400" y="6468303"/>
            <a:ext cx="1577340" cy="369332"/>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0A1CA806-D25A-254A-B000-35B8D42AA1A6}"/>
              </a:ext>
            </a:extLst>
          </p:cNvPr>
          <p:cNvSpPr txBox="1"/>
          <p:nvPr/>
        </p:nvSpPr>
        <p:spPr>
          <a:xfrm>
            <a:off x="6096000" y="1658404"/>
            <a:ext cx="5786727" cy="2862322"/>
          </a:xfrm>
          <a:prstGeom prst="rect">
            <a:avLst/>
          </a:prstGeom>
          <a:noFill/>
        </p:spPr>
        <p:txBody>
          <a:bodyPr wrap="square" rtlCol="0">
            <a:spAutoFit/>
          </a:bodyPr>
          <a:lstStyle/>
          <a:p>
            <a:pPr marL="285750" indent="-285750">
              <a:buFont typeface="Arial" panose="020B0604020202020204" pitchFamily="34" charset="0"/>
              <a:buChar char="•"/>
            </a:pPr>
            <a:r>
              <a:rPr lang="en-IN" sz="1500" dirty="0"/>
              <a:t>Data collected by motion and occupancy sensors at a building level to regulate air-conditioning and lighting in real time</a:t>
            </a:r>
          </a:p>
          <a:p>
            <a:pPr marL="285750" indent="-285750">
              <a:buFont typeface="Arial" panose="020B0604020202020204" pitchFamily="34" charset="0"/>
              <a:buChar char="•"/>
            </a:pPr>
            <a:endParaRPr lang="en-IN" sz="1500" dirty="0"/>
          </a:p>
          <a:p>
            <a:pPr marL="285750" indent="-285750">
              <a:buFont typeface="Arial" panose="020B0604020202020204" pitchFamily="34" charset="0"/>
              <a:buChar char="•"/>
            </a:pPr>
            <a:r>
              <a:rPr lang="en-IN" sz="1500" dirty="0"/>
              <a:t>CRE companies can also offer clear value to tenants, since the system could lead to lower energy bills. </a:t>
            </a:r>
          </a:p>
          <a:p>
            <a:pPr marL="285750" indent="-285750">
              <a:buFont typeface="Arial" panose="020B0604020202020204" pitchFamily="34" charset="0"/>
              <a:buChar char="•"/>
            </a:pPr>
            <a:endParaRPr lang="en-IN" sz="1500" dirty="0"/>
          </a:p>
          <a:p>
            <a:pPr marL="285750" indent="-285750">
              <a:buFont typeface="Arial" panose="020B0604020202020204" pitchFamily="34" charset="0"/>
              <a:buChar char="•"/>
            </a:pPr>
            <a:r>
              <a:rPr lang="en-IN" sz="1500" dirty="0"/>
              <a:t>IoT can help reduce the cost of energy, spatial management and building maintenance by up to 30 percent.</a:t>
            </a:r>
          </a:p>
          <a:p>
            <a:endParaRPr lang="en-IN" sz="1500" dirty="0"/>
          </a:p>
          <a:p>
            <a:pPr marL="285750" indent="-285750">
              <a:buFont typeface="Arial" panose="020B0604020202020204" pitchFamily="34" charset="0"/>
              <a:buChar char="•"/>
            </a:pPr>
            <a:r>
              <a:rPr lang="en-IN" sz="1500" dirty="0"/>
              <a:t>Realtime monitoring can bolster internal security, and specialized weather sensors provide advance warnings of adverse weather events. </a:t>
            </a:r>
            <a:endParaRPr lang="en-US" sz="1500" dirty="0"/>
          </a:p>
        </p:txBody>
      </p:sp>
    </p:spTree>
    <p:extLst>
      <p:ext uri="{BB962C8B-B14F-4D97-AF65-F5344CB8AC3E}">
        <p14:creationId xmlns:p14="http://schemas.microsoft.com/office/powerpoint/2010/main" val="4128056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5534194-745D-4888-BF16-6C09F65EA484}"/>
              </a:ext>
            </a:extLst>
          </p:cNvPr>
          <p:cNvSpPr>
            <a:spLocks noGrp="1"/>
          </p:cNvSpPr>
          <p:nvPr>
            <p:ph type="title"/>
          </p:nvPr>
        </p:nvSpPr>
        <p:spPr/>
        <p:txBody>
          <a:bodyPr anchor="ctr"/>
          <a:lstStyle/>
          <a:p>
            <a:pPr algn="ctr"/>
            <a:r>
              <a:rPr lang="en-US" dirty="0"/>
              <a:t>Need for Smart Buildings</a:t>
            </a:r>
          </a:p>
        </p:txBody>
      </p:sp>
      <p:sp>
        <p:nvSpPr>
          <p:cNvPr id="4" name="Text Placeholder 3">
            <a:extLst>
              <a:ext uri="{FF2B5EF4-FFF2-40B4-BE49-F238E27FC236}">
                <a16:creationId xmlns:a16="http://schemas.microsoft.com/office/drawing/2014/main" id="{CC409A73-2FDB-4725-9558-77B4ACF929B3}"/>
              </a:ext>
            </a:extLst>
          </p:cNvPr>
          <p:cNvSpPr>
            <a:spLocks noGrp="1"/>
          </p:cNvSpPr>
          <p:nvPr>
            <p:ph type="body" idx="1"/>
          </p:nvPr>
        </p:nvSpPr>
        <p:spPr/>
        <p:txBody>
          <a:bodyPr>
            <a:normAutofit/>
          </a:bodyPr>
          <a:lstStyle/>
          <a:p>
            <a:r>
              <a:rPr lang="en-US" dirty="0"/>
              <a:t>With Smart Building</a:t>
            </a:r>
          </a:p>
        </p:txBody>
      </p:sp>
      <p:sp>
        <p:nvSpPr>
          <p:cNvPr id="5" name="Content Placeholder 4">
            <a:extLst>
              <a:ext uri="{FF2B5EF4-FFF2-40B4-BE49-F238E27FC236}">
                <a16:creationId xmlns:a16="http://schemas.microsoft.com/office/drawing/2014/main" id="{56D0F54D-A602-4D35-8BE1-6B9BE8078989}"/>
              </a:ext>
            </a:extLst>
          </p:cNvPr>
          <p:cNvSpPr>
            <a:spLocks noGrp="1"/>
          </p:cNvSpPr>
          <p:nvPr>
            <p:ph sz="half" idx="2"/>
          </p:nvPr>
        </p:nvSpPr>
        <p:spPr/>
        <p:txBody>
          <a:bodyPr>
            <a:normAutofit/>
          </a:bodyPr>
          <a:lstStyle/>
          <a:p>
            <a:pPr marL="0" indent="0">
              <a:buNone/>
            </a:pPr>
            <a:r>
              <a:rPr lang="en-US" dirty="0"/>
              <a:t>Improve Occupant Comfort</a:t>
            </a:r>
          </a:p>
          <a:p>
            <a:pPr marL="0" indent="0">
              <a:buNone/>
            </a:pPr>
            <a:r>
              <a:rPr lang="en-US" dirty="0"/>
              <a:t>Enhancing Performance</a:t>
            </a:r>
          </a:p>
          <a:p>
            <a:pPr marL="0" indent="0">
              <a:buNone/>
            </a:pPr>
            <a:r>
              <a:rPr lang="en-US" dirty="0"/>
              <a:t>Enhanced revenue generating services</a:t>
            </a:r>
          </a:p>
          <a:p>
            <a:pPr marL="0" indent="0">
              <a:buNone/>
            </a:pPr>
            <a:r>
              <a:rPr lang="en-US" dirty="0"/>
              <a:t>Deeper focus on end-client experience</a:t>
            </a:r>
          </a:p>
          <a:p>
            <a:pPr marL="0" indent="0">
              <a:buNone/>
            </a:pPr>
            <a:r>
              <a:rPr lang="en-US" dirty="0"/>
              <a:t>Intelligent decision making</a:t>
            </a:r>
          </a:p>
          <a:p>
            <a:pPr marL="0" indent="0">
              <a:buNone/>
            </a:pPr>
            <a:r>
              <a:rPr lang="en-US" dirty="0"/>
              <a:t>Minimal to no manual involvement</a:t>
            </a:r>
          </a:p>
          <a:p>
            <a:pPr marL="0" indent="0">
              <a:buNone/>
            </a:pPr>
            <a:r>
              <a:rPr lang="en-US" dirty="0"/>
              <a:t>Full sustainability program with real-time analytics</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
        <p:nvSpPr>
          <p:cNvPr id="6" name="Text Placeholder 5">
            <a:extLst>
              <a:ext uri="{FF2B5EF4-FFF2-40B4-BE49-F238E27FC236}">
                <a16:creationId xmlns:a16="http://schemas.microsoft.com/office/drawing/2014/main" id="{5FBB0776-0624-4A97-8BD3-03CF602288BA}"/>
              </a:ext>
            </a:extLst>
          </p:cNvPr>
          <p:cNvSpPr>
            <a:spLocks noGrp="1"/>
          </p:cNvSpPr>
          <p:nvPr>
            <p:ph type="body" sz="quarter" idx="3"/>
          </p:nvPr>
        </p:nvSpPr>
        <p:spPr/>
        <p:txBody>
          <a:bodyPr>
            <a:normAutofit/>
          </a:bodyPr>
          <a:lstStyle/>
          <a:p>
            <a:r>
              <a:rPr lang="en-US" dirty="0"/>
              <a:t>Without Smart Building</a:t>
            </a:r>
          </a:p>
        </p:txBody>
      </p:sp>
      <p:sp>
        <p:nvSpPr>
          <p:cNvPr id="7" name="Content Placeholder 6">
            <a:extLst>
              <a:ext uri="{FF2B5EF4-FFF2-40B4-BE49-F238E27FC236}">
                <a16:creationId xmlns:a16="http://schemas.microsoft.com/office/drawing/2014/main" id="{EFFBC808-1837-4C36-BFF0-135B8C1042A2}"/>
              </a:ext>
            </a:extLst>
          </p:cNvPr>
          <p:cNvSpPr>
            <a:spLocks noGrp="1"/>
          </p:cNvSpPr>
          <p:nvPr>
            <p:ph sz="quarter" idx="4"/>
          </p:nvPr>
        </p:nvSpPr>
        <p:spPr/>
        <p:txBody>
          <a:bodyPr>
            <a:normAutofit/>
          </a:bodyPr>
          <a:lstStyle/>
          <a:p>
            <a:pPr marL="0" indent="0">
              <a:buNone/>
            </a:pPr>
            <a:r>
              <a:rPr lang="en-US" dirty="0"/>
              <a:t>Less Flexibility </a:t>
            </a:r>
          </a:p>
          <a:p>
            <a:pPr marL="0" indent="0">
              <a:buNone/>
            </a:pPr>
            <a:r>
              <a:rPr lang="en-US" dirty="0"/>
              <a:t>Higher Maintenance and Operational Costs</a:t>
            </a:r>
          </a:p>
          <a:p>
            <a:pPr marL="0" indent="0">
              <a:buNone/>
            </a:pPr>
            <a:r>
              <a:rPr lang="en-US" dirty="0"/>
              <a:t>Constant Energy Usage</a:t>
            </a:r>
          </a:p>
          <a:p>
            <a:pPr marL="0" indent="0">
              <a:buNone/>
            </a:pPr>
            <a:r>
              <a:rPr lang="en-US" dirty="0"/>
              <a:t>Less user focused experience</a:t>
            </a:r>
          </a:p>
          <a:p>
            <a:pPr marL="0" indent="0">
              <a:buNone/>
            </a:pPr>
            <a:r>
              <a:rPr lang="en-US" dirty="0"/>
              <a:t>Rule based Decision Making</a:t>
            </a:r>
          </a:p>
          <a:p>
            <a:pPr marL="0" indent="0">
              <a:buNone/>
            </a:pPr>
            <a:r>
              <a:rPr lang="en-US" dirty="0"/>
              <a:t>Manual Dependency and Labor Costs</a:t>
            </a:r>
          </a:p>
          <a:p>
            <a:pPr marL="0" indent="0">
              <a:buNone/>
            </a:pPr>
            <a:r>
              <a:rPr lang="en-US" dirty="0"/>
              <a:t>No Real- time Analytics</a:t>
            </a:r>
          </a:p>
          <a:p>
            <a:pPr marL="0" indent="0">
              <a:buNone/>
            </a:pPr>
            <a:endParaRPr lang="en-US" dirty="0"/>
          </a:p>
        </p:txBody>
      </p:sp>
      <p:sp>
        <p:nvSpPr>
          <p:cNvPr id="8" name="Slide Number Placeholder 7">
            <a:extLst>
              <a:ext uri="{FF2B5EF4-FFF2-40B4-BE49-F238E27FC236}">
                <a16:creationId xmlns:a16="http://schemas.microsoft.com/office/drawing/2014/main" id="{84A4C0E3-E146-49BF-804D-D369F89E8F2A}"/>
              </a:ext>
            </a:extLst>
          </p:cNvPr>
          <p:cNvSpPr>
            <a:spLocks noGrp="1"/>
          </p:cNvSpPr>
          <p:nvPr>
            <p:ph type="sldNum" sz="quarter" idx="12"/>
          </p:nvPr>
        </p:nvSpPr>
        <p:spPr/>
        <p:txBody>
          <a:bodyPr/>
          <a:lstStyle/>
          <a:p>
            <a:fld id="{8C2E478F-E849-4A8C-AF1F-CBCC78A7CBFA}" type="slidenum">
              <a:rPr lang="en-US" smtClean="0"/>
              <a:t>2</a:t>
            </a:fld>
            <a:endParaRPr lang="en-US" dirty="0"/>
          </a:p>
        </p:txBody>
      </p:sp>
      <p:sp>
        <p:nvSpPr>
          <p:cNvPr id="2" name="TextBox 1">
            <a:extLst>
              <a:ext uri="{FF2B5EF4-FFF2-40B4-BE49-F238E27FC236}">
                <a16:creationId xmlns:a16="http://schemas.microsoft.com/office/drawing/2014/main" id="{002D2AB7-9B66-E14A-AF7A-DAF2498F0840}"/>
              </a:ext>
            </a:extLst>
          </p:cNvPr>
          <p:cNvSpPr txBox="1"/>
          <p:nvPr/>
        </p:nvSpPr>
        <p:spPr>
          <a:xfrm>
            <a:off x="10172700" y="6468303"/>
            <a:ext cx="1424781" cy="369332"/>
          </a:xfrm>
          <a:prstGeom prst="rect">
            <a:avLst/>
          </a:prstGeom>
          <a:solidFill>
            <a:srgbClr val="534F76"/>
          </a:solidFill>
        </p:spPr>
        <p:txBody>
          <a:bodyPr wrap="square" rtlCol="0">
            <a:spAutoFit/>
          </a:bodyPr>
          <a:lstStyle/>
          <a:p>
            <a:endParaRPr lang="en-US" dirty="0"/>
          </a:p>
        </p:txBody>
      </p:sp>
    </p:spTree>
    <p:extLst>
      <p:ext uri="{BB962C8B-B14F-4D97-AF65-F5344CB8AC3E}">
        <p14:creationId xmlns:p14="http://schemas.microsoft.com/office/powerpoint/2010/main" val="23179923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58733"/>
            <a:ext cx="6442710" cy="993839"/>
          </a:xfrm>
        </p:spPr>
        <p:txBody>
          <a:bodyPr>
            <a:noAutofit/>
          </a:bodyPr>
          <a:lstStyle/>
          <a:p>
            <a:r>
              <a:rPr lang="en-IN" sz="3600" dirty="0"/>
              <a:t>Better portfolio risk management and liquidity</a:t>
            </a:r>
            <a:endParaRPr lang="en-US" sz="3600"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20</a:t>
            </a:fld>
            <a:endParaRPr lang="en-US" dirty="0"/>
          </a:p>
        </p:txBody>
      </p:sp>
      <p:sp>
        <p:nvSpPr>
          <p:cNvPr id="5" name="TextBox 4">
            <a:extLst>
              <a:ext uri="{FF2B5EF4-FFF2-40B4-BE49-F238E27FC236}">
                <a16:creationId xmlns:a16="http://schemas.microsoft.com/office/drawing/2014/main" id="{F68321D0-BEF9-7347-870B-486F11AB4867}"/>
              </a:ext>
            </a:extLst>
          </p:cNvPr>
          <p:cNvSpPr txBox="1"/>
          <p:nvPr/>
        </p:nvSpPr>
        <p:spPr>
          <a:xfrm>
            <a:off x="10058400" y="6468303"/>
            <a:ext cx="1577340" cy="369332"/>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0A1CA806-D25A-254A-B000-35B8D42AA1A6}"/>
              </a:ext>
            </a:extLst>
          </p:cNvPr>
          <p:cNvSpPr txBox="1"/>
          <p:nvPr/>
        </p:nvSpPr>
        <p:spPr>
          <a:xfrm>
            <a:off x="5984516" y="1567502"/>
            <a:ext cx="5786727" cy="2292935"/>
          </a:xfrm>
          <a:prstGeom prst="rect">
            <a:avLst/>
          </a:prstGeom>
          <a:noFill/>
        </p:spPr>
        <p:txBody>
          <a:bodyPr wrap="square" rtlCol="0">
            <a:spAutoFit/>
          </a:bodyPr>
          <a:lstStyle/>
          <a:p>
            <a:pPr marL="285750" indent="-285750">
              <a:buFont typeface="Arial" panose="020B0604020202020204" pitchFamily="34" charset="0"/>
              <a:buChar char="•"/>
            </a:pPr>
            <a:r>
              <a:rPr lang="en-IN" sz="1600" dirty="0"/>
              <a:t>Enhanced tracking and monitoring at a building and portfolio level, along with use of portfolio analytics, can result in lower asset risk, more granular valuations, and enhanced portfolio management capabilities. </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Tracking the flow of people can enable CRE owners to analyse occupant behaviour and space usage patterns, while acknowledging privacy limitations. </a:t>
            </a:r>
          </a:p>
          <a:p>
            <a:pPr marL="285750" indent="-285750">
              <a:buFont typeface="Arial" panose="020B0604020202020204" pitchFamily="34" charset="0"/>
              <a:buChar char="•"/>
            </a:pPr>
            <a:endParaRPr lang="en-US" sz="1500" dirty="0"/>
          </a:p>
        </p:txBody>
      </p:sp>
    </p:spTree>
    <p:extLst>
      <p:ext uri="{BB962C8B-B14F-4D97-AF65-F5344CB8AC3E}">
        <p14:creationId xmlns:p14="http://schemas.microsoft.com/office/powerpoint/2010/main" val="28296399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174787"/>
            <a:ext cx="6442710" cy="1485087"/>
          </a:xfrm>
        </p:spPr>
        <p:txBody>
          <a:bodyPr>
            <a:noAutofit/>
          </a:bodyPr>
          <a:lstStyle/>
          <a:p>
            <a:r>
              <a:rPr lang="en-IN" sz="3600" dirty="0"/>
              <a:t>Focus on employee and occupant health and productivity</a:t>
            </a:r>
            <a:endParaRPr lang="en-US" sz="3600"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21</a:t>
            </a:fld>
            <a:endParaRPr lang="en-US" dirty="0"/>
          </a:p>
        </p:txBody>
      </p:sp>
      <p:sp>
        <p:nvSpPr>
          <p:cNvPr id="5" name="TextBox 4">
            <a:extLst>
              <a:ext uri="{FF2B5EF4-FFF2-40B4-BE49-F238E27FC236}">
                <a16:creationId xmlns:a16="http://schemas.microsoft.com/office/drawing/2014/main" id="{F68321D0-BEF9-7347-870B-486F11AB4867}"/>
              </a:ext>
            </a:extLst>
          </p:cNvPr>
          <p:cNvSpPr txBox="1"/>
          <p:nvPr/>
        </p:nvSpPr>
        <p:spPr>
          <a:xfrm>
            <a:off x="10058400" y="6468303"/>
            <a:ext cx="1577340" cy="369332"/>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0A1CA806-D25A-254A-B000-35B8D42AA1A6}"/>
              </a:ext>
            </a:extLst>
          </p:cNvPr>
          <p:cNvSpPr txBox="1"/>
          <p:nvPr/>
        </p:nvSpPr>
        <p:spPr>
          <a:xfrm>
            <a:off x="5849013" y="1968822"/>
            <a:ext cx="5786727" cy="3031599"/>
          </a:xfrm>
          <a:prstGeom prst="rect">
            <a:avLst/>
          </a:prstGeom>
          <a:noFill/>
        </p:spPr>
        <p:txBody>
          <a:bodyPr wrap="square" rtlCol="0">
            <a:spAutoFit/>
          </a:bodyPr>
          <a:lstStyle/>
          <a:p>
            <a:pPr marL="285750" indent="-285750">
              <a:buFont typeface="Arial" panose="020B0604020202020204" pitchFamily="34" charset="0"/>
              <a:buChar char="•"/>
            </a:pPr>
            <a:r>
              <a:rPr lang="en-IN" sz="1600" dirty="0"/>
              <a:t>Wearables such as smart glasses can combine IoT technology with augmented reality to provide prompt information and guidance to workers in the field. </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Sensors will likely be able to help CRE companies capture data on occupant health—assuming the occupants are amenable.</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The buildings’ HVAC and lighting systems can make necessary adjustments in ventilation and space conditioning and provide a healthier environment for occupants.</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endParaRPr lang="en-US" sz="1500" dirty="0"/>
          </a:p>
        </p:txBody>
      </p:sp>
    </p:spTree>
    <p:extLst>
      <p:ext uri="{BB962C8B-B14F-4D97-AF65-F5344CB8AC3E}">
        <p14:creationId xmlns:p14="http://schemas.microsoft.com/office/powerpoint/2010/main" val="1703165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69393"/>
            <a:ext cx="6442710" cy="1485087"/>
          </a:xfrm>
        </p:spPr>
        <p:txBody>
          <a:bodyPr>
            <a:noAutofit/>
          </a:bodyPr>
          <a:lstStyle/>
          <a:p>
            <a:r>
              <a:rPr lang="en-IN" sz="3600" dirty="0"/>
              <a:t>Service innovation to tenants</a:t>
            </a:r>
            <a:endParaRPr lang="en-US" sz="3600"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22</a:t>
            </a:fld>
            <a:endParaRPr lang="en-US" dirty="0"/>
          </a:p>
        </p:txBody>
      </p:sp>
      <p:sp>
        <p:nvSpPr>
          <p:cNvPr id="5" name="TextBox 4">
            <a:extLst>
              <a:ext uri="{FF2B5EF4-FFF2-40B4-BE49-F238E27FC236}">
                <a16:creationId xmlns:a16="http://schemas.microsoft.com/office/drawing/2014/main" id="{F68321D0-BEF9-7347-870B-486F11AB4867}"/>
              </a:ext>
            </a:extLst>
          </p:cNvPr>
          <p:cNvSpPr txBox="1"/>
          <p:nvPr/>
        </p:nvSpPr>
        <p:spPr>
          <a:xfrm>
            <a:off x="10058400" y="6468303"/>
            <a:ext cx="1577340" cy="369332"/>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0A1CA806-D25A-254A-B000-35B8D42AA1A6}"/>
              </a:ext>
            </a:extLst>
          </p:cNvPr>
          <p:cNvSpPr txBox="1"/>
          <p:nvPr/>
        </p:nvSpPr>
        <p:spPr>
          <a:xfrm>
            <a:off x="6096000" y="1671642"/>
            <a:ext cx="5786727" cy="4031873"/>
          </a:xfrm>
          <a:prstGeom prst="rect">
            <a:avLst/>
          </a:prstGeom>
          <a:noFill/>
        </p:spPr>
        <p:txBody>
          <a:bodyPr wrap="square" rtlCol="0">
            <a:spAutoFit/>
          </a:bodyPr>
          <a:lstStyle/>
          <a:p>
            <a:pPr marL="285750" indent="-285750">
              <a:buFont typeface="Arial" panose="020B0604020202020204" pitchFamily="34" charset="0"/>
              <a:buChar char="•"/>
            </a:pPr>
            <a:r>
              <a:rPr lang="en-IN" sz="1600" dirty="0"/>
              <a:t>Developers can adapt design and construction of CRE buildings to the changing consumption patterns such as combined “live/work/play” by using tenants’ and end-users’ </a:t>
            </a:r>
            <a:r>
              <a:rPr lang="en-IN" sz="1600" dirty="0" err="1"/>
              <a:t>behavioral</a:t>
            </a:r>
            <a:r>
              <a:rPr lang="en-IN" sz="1600" dirty="0"/>
              <a:t> data.</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err="1"/>
              <a:t>AirSage</a:t>
            </a:r>
            <a:r>
              <a:rPr lang="en-IN" sz="1600" dirty="0"/>
              <a:t>, a location-based service provider, collects real-time location data for billions of mobile devices each day.</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The company aggregates and </a:t>
            </a:r>
            <a:r>
              <a:rPr lang="en-IN" sz="1600" dirty="0" err="1"/>
              <a:t>analyzes</a:t>
            </a:r>
            <a:r>
              <a:rPr lang="en-IN" sz="1600" dirty="0"/>
              <a:t> anonymous wireless </a:t>
            </a:r>
            <a:r>
              <a:rPr lang="en-IN" sz="1600" dirty="0" err="1"/>
              <a:t>signaling</a:t>
            </a:r>
            <a:r>
              <a:rPr lang="en-IN" sz="1600" dirty="0"/>
              <a:t> data to provide insights on movement and flow of traffic and consumer </a:t>
            </a:r>
            <a:r>
              <a:rPr lang="en-IN" sz="1600" dirty="0" err="1"/>
              <a:t>behavior</a:t>
            </a:r>
            <a:r>
              <a:rPr lang="en-IN" sz="1600" dirty="0"/>
              <a:t>.</a:t>
            </a:r>
          </a:p>
          <a:p>
            <a:pPr marL="285750" indent="-285750">
              <a:buFont typeface="Arial" panose="020B0604020202020204" pitchFamily="34" charset="0"/>
              <a:buChar char="•"/>
            </a:pPr>
            <a:endParaRPr lang="en-IN" sz="1600" dirty="0"/>
          </a:p>
          <a:p>
            <a:pPr marL="285750" indent="-285750">
              <a:buFont typeface="Arial" panose="020B0604020202020204" pitchFamily="34" charset="0"/>
              <a:buChar char="•"/>
            </a:pPr>
            <a:r>
              <a:rPr lang="en-IN" sz="1600" dirty="0"/>
              <a:t>This information, combined with socio-demographic information on population and job growth, crime, pollution, noise, and climate patterns, should result in better informed decision making.</a:t>
            </a:r>
            <a:endParaRPr lang="en-US" sz="1500" dirty="0"/>
          </a:p>
        </p:txBody>
      </p:sp>
    </p:spTree>
    <p:extLst>
      <p:ext uri="{BB962C8B-B14F-4D97-AF65-F5344CB8AC3E}">
        <p14:creationId xmlns:p14="http://schemas.microsoft.com/office/powerpoint/2010/main" val="34540914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3" name="Title 2" hidden="1">
            <a:extLst>
              <a:ext uri="{FF2B5EF4-FFF2-40B4-BE49-F238E27FC236}">
                <a16:creationId xmlns:a16="http://schemas.microsoft.com/office/drawing/2014/main" id="{E70920C0-10F4-4ECD-BDF3-CE993B7C8C82}"/>
              </a:ext>
            </a:extLst>
          </p:cNvPr>
          <p:cNvSpPr>
            <a:spLocks noGrp="1"/>
          </p:cNvSpPr>
          <p:nvPr>
            <p:ph type="title"/>
          </p:nvPr>
        </p:nvSpPr>
        <p:spPr/>
        <p:txBody>
          <a:bodyPr/>
          <a:lstStyle/>
          <a:p>
            <a:r>
              <a:rPr lang="en-US" dirty="0"/>
              <a:t>Large Picture Slide</a:t>
            </a:r>
          </a:p>
        </p:txBody>
      </p:sp>
      <p:sp>
        <p:nvSpPr>
          <p:cNvPr id="5" name="Rectangle 13" descr="Accent block">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0" y="0"/>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a:extLst>
              <a:ext uri="{FF2B5EF4-FFF2-40B4-BE49-F238E27FC236}">
                <a16:creationId xmlns:a16="http://schemas.microsoft.com/office/drawing/2014/main" id="{384907BF-8DFB-9740-B1D5-A7329D83A8C4}"/>
              </a:ext>
            </a:extLst>
          </p:cNvPr>
          <p:cNvPicPr>
            <a:picLocks noChangeAspect="1"/>
          </p:cNvPicPr>
          <p:nvPr/>
        </p:nvPicPr>
        <p:blipFill>
          <a:blip r:embed="rId3"/>
          <a:stretch>
            <a:fillRect/>
          </a:stretch>
        </p:blipFill>
        <p:spPr>
          <a:xfrm>
            <a:off x="2045970" y="84662"/>
            <a:ext cx="10054589" cy="6688675"/>
          </a:xfrm>
          <a:prstGeom prst="rect">
            <a:avLst/>
          </a:prstGeom>
        </p:spPr>
      </p:pic>
    </p:spTree>
    <p:extLst>
      <p:ext uri="{BB962C8B-B14F-4D97-AF65-F5344CB8AC3E}">
        <p14:creationId xmlns:p14="http://schemas.microsoft.com/office/powerpoint/2010/main" val="13892228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094601"/>
            <a:ext cx="5897217" cy="1661297"/>
          </a:xfrm>
        </p:spPr>
        <p:txBody>
          <a:bodyPr>
            <a:normAutofit fontScale="90000"/>
          </a:bodyPr>
          <a:lstStyle/>
          <a:p>
            <a:r>
              <a:rPr lang="en-US" dirty="0"/>
              <a:t>Smart Waste Management</a:t>
            </a:r>
            <a:br>
              <a:rPr lang="en-US" dirty="0"/>
            </a:br>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24</a:t>
            </a:fld>
            <a:endParaRPr lang="en-US" dirty="0"/>
          </a:p>
        </p:txBody>
      </p:sp>
      <p:sp>
        <p:nvSpPr>
          <p:cNvPr id="6" name="TextBox 5">
            <a:extLst>
              <a:ext uri="{FF2B5EF4-FFF2-40B4-BE49-F238E27FC236}">
                <a16:creationId xmlns:a16="http://schemas.microsoft.com/office/drawing/2014/main" id="{9630EBCF-277F-754D-AFB6-DF5FBCC9B5BF}"/>
              </a:ext>
            </a:extLst>
          </p:cNvPr>
          <p:cNvSpPr txBox="1"/>
          <p:nvPr/>
        </p:nvSpPr>
        <p:spPr>
          <a:xfrm>
            <a:off x="6096000" y="3543300"/>
            <a:ext cx="4480560" cy="1477328"/>
          </a:xfrm>
          <a:prstGeom prst="rect">
            <a:avLst/>
          </a:prstGeom>
          <a:noFill/>
        </p:spPr>
        <p:txBody>
          <a:bodyPr wrap="square" rtlCol="0">
            <a:spAutoFit/>
          </a:bodyPr>
          <a:lstStyle/>
          <a:p>
            <a:r>
              <a:rPr lang="en-IN" dirty="0"/>
              <a:t>For waste management, sensors in smart trash bins can communicate volumes to help collectors optimize pick-up timings and appropriately plan disposal of different forms of waste.</a:t>
            </a:r>
            <a:endParaRPr lang="en-US" dirty="0"/>
          </a:p>
        </p:txBody>
      </p:sp>
      <p:sp>
        <p:nvSpPr>
          <p:cNvPr id="8" name="TextBox 7">
            <a:extLst>
              <a:ext uri="{FF2B5EF4-FFF2-40B4-BE49-F238E27FC236}">
                <a16:creationId xmlns:a16="http://schemas.microsoft.com/office/drawing/2014/main" id="{C3C8F4F6-79E5-384E-BA87-E0B39ED970C2}"/>
              </a:ext>
            </a:extLst>
          </p:cNvPr>
          <p:cNvSpPr txBox="1"/>
          <p:nvPr/>
        </p:nvSpPr>
        <p:spPr>
          <a:xfrm>
            <a:off x="10149840" y="6468303"/>
            <a:ext cx="1399429"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172787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descr="Accent block">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p:txBody>
          <a:bodyPr/>
          <a:lstStyle/>
          <a:p>
            <a:r>
              <a:rPr lang="en-IN" dirty="0"/>
              <a:t>Cybersecurity and data privacy</a:t>
            </a:r>
            <a:endParaRPr lang="en-US" dirty="0"/>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p:txBody>
          <a:bodyPr>
            <a:normAutofit fontScale="47500" lnSpcReduction="20000"/>
          </a:bodyPr>
          <a:lstStyle/>
          <a:p>
            <a:r>
              <a:rPr lang="en-IN" dirty="0"/>
              <a:t>Enhanced building performance</a:t>
            </a:r>
            <a:endParaRPr lang="en-US"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625512"/>
            <a:ext cx="4018722" cy="4867364"/>
          </a:xfrm>
        </p:spPr>
        <p:txBody>
          <a:bodyPr>
            <a:normAutofit/>
          </a:bodyPr>
          <a:lstStyle/>
          <a:p>
            <a:pPr marL="0" indent="0">
              <a:buNone/>
            </a:pPr>
            <a:r>
              <a:rPr lang="en-IN" sz="1400" dirty="0"/>
              <a:t>The more the number of IoT-enabled devices and the greater the interconnectivity between various building systems, the more detailed and sensitive the data that will be captured. This is likely to broaden the attack surface for hackers, who would have more avenues to cause financial and reputational damage and even loss of human lives.</a:t>
            </a:r>
          </a:p>
          <a:p>
            <a:pPr marL="0" indent="0">
              <a:buNone/>
            </a:pPr>
            <a:r>
              <a:rPr lang="en-US" sz="1500" dirty="0"/>
              <a:t>In reality, 40% </a:t>
            </a:r>
            <a:r>
              <a:rPr lang="en-IN" sz="1400" dirty="0"/>
              <a:t>of the information in the digital universe requires some level of protection, but only half of that data—just 20 percent—is protected.</a:t>
            </a:r>
          </a:p>
          <a:p>
            <a:pPr marL="0" indent="0">
              <a:buNone/>
            </a:pPr>
            <a:endParaRPr lang="en-IN" sz="1400" dirty="0"/>
          </a:p>
          <a:p>
            <a:pPr marL="0" indent="0">
              <a:buNone/>
            </a:pPr>
            <a:endParaRPr lang="en-IN" sz="1400" dirty="0"/>
          </a:p>
          <a:p>
            <a:pPr marL="0" indent="0">
              <a:buNone/>
            </a:pPr>
            <a:r>
              <a:rPr lang="en-IN" sz="1400" dirty="0"/>
              <a:t>So how can we improve???</a:t>
            </a:r>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25</a:t>
            </a:fld>
            <a:endParaRPr lang="en-US" dirty="0"/>
          </a:p>
        </p:txBody>
      </p:sp>
      <p:sp>
        <p:nvSpPr>
          <p:cNvPr id="2" name="TextBox 1">
            <a:extLst>
              <a:ext uri="{FF2B5EF4-FFF2-40B4-BE49-F238E27FC236}">
                <a16:creationId xmlns:a16="http://schemas.microsoft.com/office/drawing/2014/main" id="{88269851-012F-7F45-8DB8-3FE73E94E832}"/>
              </a:ext>
            </a:extLst>
          </p:cNvPr>
          <p:cNvSpPr txBox="1"/>
          <p:nvPr/>
        </p:nvSpPr>
        <p:spPr>
          <a:xfrm>
            <a:off x="10126980" y="6492876"/>
            <a:ext cx="1422289"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42810850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Placeholder 38" descr="Person using smart Tablet">
            <a:extLst>
              <a:ext uri="{FF2B5EF4-FFF2-40B4-BE49-F238E27FC236}">
                <a16:creationId xmlns:a16="http://schemas.microsoft.com/office/drawing/2014/main" id="{BA6D7FF8-B03E-48E8-9A54-F677EBB6C0B6}"/>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a:stretch>
            <a:fillRect/>
          </a:stretch>
        </p:blipFill>
        <p:spPr>
          <a:xfrm>
            <a:off x="0" y="-19878"/>
            <a:ext cx="7406905" cy="6866810"/>
          </a:xfrm>
        </p:spPr>
      </p:pic>
      <p:sp>
        <p:nvSpPr>
          <p:cNvPr id="44" name="Freeform: Shape 43" descr="Accent block">
            <a:extLst>
              <a:ext uri="{FF2B5EF4-FFF2-40B4-BE49-F238E27FC236}">
                <a16:creationId xmlns:a16="http://schemas.microsoft.com/office/drawing/2014/main" id="{785F2504-A35A-4AAB-94E4-C1479349F703}"/>
              </a:ext>
              <a:ext uri="{C183D7F6-B498-43B3-948B-1728B52AA6E4}">
                <adec:decorative xmlns:adec="http://schemas.microsoft.com/office/drawing/2017/decorative" val="1"/>
              </a:ext>
            </a:extLst>
          </p:cNvPr>
          <p:cNvSpPr/>
          <p:nvPr/>
        </p:nvSpPr>
        <p:spPr>
          <a:xfrm>
            <a:off x="-1" y="-19878"/>
            <a:ext cx="7406905" cy="6866810"/>
          </a:xfrm>
          <a:custGeom>
            <a:avLst/>
            <a:gdLst>
              <a:gd name="connsiteX0" fmla="*/ 1851727 w 7406905"/>
              <a:gd name="connsiteY0" fmla="*/ 0 h 6866810"/>
              <a:gd name="connsiteX1" fmla="*/ 2785858 w 7406905"/>
              <a:gd name="connsiteY1" fmla="*/ 0 h 6866810"/>
              <a:gd name="connsiteX2" fmla="*/ 2785858 w 7406905"/>
              <a:gd name="connsiteY2" fmla="*/ 1382574 h 6866810"/>
              <a:gd name="connsiteX3" fmla="*/ 3735696 w 7406905"/>
              <a:gd name="connsiteY3" fmla="*/ 1382574 h 6866810"/>
              <a:gd name="connsiteX4" fmla="*/ 3735696 w 7406905"/>
              <a:gd name="connsiteY4" fmla="*/ 1616025 h 6866810"/>
              <a:gd name="connsiteX5" fmla="*/ 4694626 w 7406905"/>
              <a:gd name="connsiteY5" fmla="*/ 1616025 h 6866810"/>
              <a:gd name="connsiteX6" fmla="*/ 4694626 w 7406905"/>
              <a:gd name="connsiteY6" fmla="*/ 0 h 6866810"/>
              <a:gd name="connsiteX7" fmla="*/ 6447975 w 7406905"/>
              <a:gd name="connsiteY7" fmla="*/ 0 h 6866810"/>
              <a:gd name="connsiteX8" fmla="*/ 6447975 w 7406905"/>
              <a:gd name="connsiteY8" fmla="*/ 1408233 h 6866810"/>
              <a:gd name="connsiteX9" fmla="*/ 7406905 w 7406905"/>
              <a:gd name="connsiteY9" fmla="*/ 1408233 h 6866810"/>
              <a:gd name="connsiteX10" fmla="*/ 7406905 w 7406905"/>
              <a:gd name="connsiteY10" fmla="*/ 6024420 h 6866810"/>
              <a:gd name="connsiteX11" fmla="*/ 6447975 w 7406905"/>
              <a:gd name="connsiteY11" fmla="*/ 6024420 h 6866810"/>
              <a:gd name="connsiteX12" fmla="*/ 6446330 w 7406905"/>
              <a:gd name="connsiteY12" fmla="*/ 5016507 h 6866810"/>
              <a:gd name="connsiteX13" fmla="*/ 5487400 w 7406905"/>
              <a:gd name="connsiteY13" fmla="*/ 5016507 h 6866810"/>
              <a:gd name="connsiteX14" fmla="*/ 5487400 w 7406905"/>
              <a:gd name="connsiteY14" fmla="*/ 6866810 h 6866810"/>
              <a:gd name="connsiteX15" fmla="*/ 4649980 w 7406905"/>
              <a:gd name="connsiteY15" fmla="*/ 6866810 h 6866810"/>
              <a:gd name="connsiteX16" fmla="*/ 4649980 w 7406905"/>
              <a:gd name="connsiteY16" fmla="*/ 5505639 h 6866810"/>
              <a:gd name="connsiteX17" fmla="*/ 3691050 w 7406905"/>
              <a:gd name="connsiteY17" fmla="*/ 5505639 h 6866810"/>
              <a:gd name="connsiteX18" fmla="*/ 3691050 w 7406905"/>
              <a:gd name="connsiteY18" fmla="*/ 6087035 h 6866810"/>
              <a:gd name="connsiteX19" fmla="*/ 2776766 w 7406905"/>
              <a:gd name="connsiteY19" fmla="*/ 6087035 h 6866810"/>
              <a:gd name="connsiteX20" fmla="*/ 2776766 w 7406905"/>
              <a:gd name="connsiteY20" fmla="*/ 6866810 h 6866810"/>
              <a:gd name="connsiteX21" fmla="*/ 1851727 w 7406905"/>
              <a:gd name="connsiteY21" fmla="*/ 6866810 h 6866810"/>
              <a:gd name="connsiteX22" fmla="*/ 1851727 w 7406905"/>
              <a:gd name="connsiteY22" fmla="*/ 6087035 h 6866810"/>
              <a:gd name="connsiteX23" fmla="*/ 905749 w 7406905"/>
              <a:gd name="connsiteY23" fmla="*/ 6087035 h 6866810"/>
              <a:gd name="connsiteX24" fmla="*/ 905749 w 7406905"/>
              <a:gd name="connsiteY24" fmla="*/ 5102343 h 6866810"/>
              <a:gd name="connsiteX25" fmla="*/ 0 w 7406905"/>
              <a:gd name="connsiteY25" fmla="*/ 5102343 h 6866810"/>
              <a:gd name="connsiteX26" fmla="*/ 0 w 7406905"/>
              <a:gd name="connsiteY26" fmla="*/ 528420 h 6866810"/>
              <a:gd name="connsiteX27" fmla="*/ 892796 w 7406905"/>
              <a:gd name="connsiteY27" fmla="*/ 528420 h 6866810"/>
              <a:gd name="connsiteX28" fmla="*/ 892796 w 7406905"/>
              <a:gd name="connsiteY28" fmla="*/ 1941196 h 6866810"/>
              <a:gd name="connsiteX29" fmla="*/ 1851727 w 7406905"/>
              <a:gd name="connsiteY29" fmla="*/ 1941196 h 6866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7406905" h="6866810">
                <a:moveTo>
                  <a:pt x="1851727" y="0"/>
                </a:moveTo>
                <a:lnTo>
                  <a:pt x="2785858" y="0"/>
                </a:lnTo>
                <a:lnTo>
                  <a:pt x="2785858" y="1382574"/>
                </a:lnTo>
                <a:lnTo>
                  <a:pt x="3735696" y="1382574"/>
                </a:lnTo>
                <a:lnTo>
                  <a:pt x="3735696" y="1616025"/>
                </a:lnTo>
                <a:lnTo>
                  <a:pt x="4694626" y="1616025"/>
                </a:lnTo>
                <a:lnTo>
                  <a:pt x="4694626" y="0"/>
                </a:lnTo>
                <a:lnTo>
                  <a:pt x="6447975" y="0"/>
                </a:lnTo>
                <a:lnTo>
                  <a:pt x="6447975" y="1408233"/>
                </a:lnTo>
                <a:lnTo>
                  <a:pt x="7406905" y="1408233"/>
                </a:lnTo>
                <a:lnTo>
                  <a:pt x="7406905" y="6024420"/>
                </a:lnTo>
                <a:lnTo>
                  <a:pt x="6447975" y="6024420"/>
                </a:lnTo>
                <a:cubicBezTo>
                  <a:pt x="6447426" y="5688449"/>
                  <a:pt x="6446879" y="5352478"/>
                  <a:pt x="6446330" y="5016507"/>
                </a:cubicBezTo>
                <a:lnTo>
                  <a:pt x="5487400" y="5016507"/>
                </a:lnTo>
                <a:lnTo>
                  <a:pt x="5487400" y="6866810"/>
                </a:lnTo>
                <a:lnTo>
                  <a:pt x="4649980" y="6866810"/>
                </a:lnTo>
                <a:lnTo>
                  <a:pt x="4649980" y="5505639"/>
                </a:lnTo>
                <a:lnTo>
                  <a:pt x="3691050" y="5505639"/>
                </a:lnTo>
                <a:lnTo>
                  <a:pt x="3691050" y="6087035"/>
                </a:lnTo>
                <a:lnTo>
                  <a:pt x="2776766" y="6087035"/>
                </a:lnTo>
                <a:lnTo>
                  <a:pt x="2776766" y="6866810"/>
                </a:lnTo>
                <a:lnTo>
                  <a:pt x="1851727" y="6866810"/>
                </a:lnTo>
                <a:lnTo>
                  <a:pt x="1851727" y="6087035"/>
                </a:lnTo>
                <a:lnTo>
                  <a:pt x="905749" y="6087035"/>
                </a:lnTo>
                <a:lnTo>
                  <a:pt x="905749" y="5102343"/>
                </a:lnTo>
                <a:lnTo>
                  <a:pt x="0" y="5102343"/>
                </a:lnTo>
                <a:lnTo>
                  <a:pt x="0" y="528420"/>
                </a:lnTo>
                <a:lnTo>
                  <a:pt x="892796" y="528420"/>
                </a:lnTo>
                <a:lnTo>
                  <a:pt x="892796" y="1941196"/>
                </a:lnTo>
                <a:lnTo>
                  <a:pt x="1851727" y="1941196"/>
                </a:lnTo>
                <a:close/>
              </a:path>
            </a:pathLst>
          </a:custGeom>
          <a:gradFill>
            <a:gsLst>
              <a:gs pos="0">
                <a:srgbClr val="01023B">
                  <a:alpha val="50000"/>
                </a:srgbClr>
              </a:gs>
              <a:gs pos="100000">
                <a:srgbClr val="E99757">
                  <a:alpha val="50000"/>
                </a:srgbClr>
              </a:gs>
              <a:gs pos="50000">
                <a:srgbClr val="A53F52">
                  <a:alpha val="50000"/>
                </a:srgb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1">
            <a:extLst>
              <a:ext uri="{FF2B5EF4-FFF2-40B4-BE49-F238E27FC236}">
                <a16:creationId xmlns:a16="http://schemas.microsoft.com/office/drawing/2014/main" id="{50AEA731-C7D0-4A0E-B871-4F369D8BEAC5}"/>
              </a:ext>
            </a:extLst>
          </p:cNvPr>
          <p:cNvSpPr>
            <a:spLocks noGrp="1"/>
          </p:cNvSpPr>
          <p:nvPr>
            <p:ph type="title"/>
          </p:nvPr>
        </p:nvSpPr>
        <p:spPr>
          <a:xfrm>
            <a:off x="7792279" y="365125"/>
            <a:ext cx="4018722" cy="919835"/>
          </a:xfrm>
        </p:spPr>
        <p:txBody>
          <a:bodyPr/>
          <a:lstStyle/>
          <a:p>
            <a:r>
              <a:rPr lang="en-IN" dirty="0"/>
              <a:t>Cybersecurity and data privacy</a:t>
            </a:r>
            <a:endParaRPr lang="en-US" dirty="0"/>
          </a:p>
        </p:txBody>
      </p:sp>
      <p:sp>
        <p:nvSpPr>
          <p:cNvPr id="14" name="Text Placeholder 13">
            <a:extLst>
              <a:ext uri="{FF2B5EF4-FFF2-40B4-BE49-F238E27FC236}">
                <a16:creationId xmlns:a16="http://schemas.microsoft.com/office/drawing/2014/main" id="{4A4D6BAE-677F-4450-AE14-AD8224A4660A}"/>
              </a:ext>
            </a:extLst>
          </p:cNvPr>
          <p:cNvSpPr>
            <a:spLocks noGrp="1"/>
          </p:cNvSpPr>
          <p:nvPr>
            <p:ph type="body" idx="13"/>
          </p:nvPr>
        </p:nvSpPr>
        <p:spPr>
          <a:xfrm>
            <a:off x="7819117" y="1217842"/>
            <a:ext cx="3991884" cy="407670"/>
          </a:xfrm>
        </p:spPr>
        <p:txBody>
          <a:bodyPr>
            <a:normAutofit fontScale="47500" lnSpcReduction="20000"/>
          </a:bodyPr>
          <a:lstStyle/>
          <a:p>
            <a:r>
              <a:rPr lang="en-IN" dirty="0"/>
              <a:t>Enhanced building performance</a:t>
            </a:r>
            <a:endParaRPr lang="en-US" dirty="0"/>
          </a:p>
        </p:txBody>
      </p:sp>
      <p:sp>
        <p:nvSpPr>
          <p:cNvPr id="13" name="Content Placeholder 12">
            <a:extLst>
              <a:ext uri="{FF2B5EF4-FFF2-40B4-BE49-F238E27FC236}">
                <a16:creationId xmlns:a16="http://schemas.microsoft.com/office/drawing/2014/main" id="{A4E49AC7-7A73-4B51-BDF6-EABA3162F4B7}"/>
              </a:ext>
            </a:extLst>
          </p:cNvPr>
          <p:cNvSpPr>
            <a:spLocks noGrp="1"/>
          </p:cNvSpPr>
          <p:nvPr>
            <p:ph idx="1"/>
          </p:nvPr>
        </p:nvSpPr>
        <p:spPr>
          <a:xfrm>
            <a:off x="7792279" y="1783501"/>
            <a:ext cx="4018722" cy="4867364"/>
          </a:xfrm>
        </p:spPr>
        <p:txBody>
          <a:bodyPr>
            <a:normAutofit/>
          </a:bodyPr>
          <a:lstStyle/>
          <a:p>
            <a:r>
              <a:rPr lang="en-IN" sz="1400" dirty="0"/>
              <a:t>Use purpose-built devices or add-ons, rather than pre-IoT solutions.</a:t>
            </a:r>
          </a:p>
          <a:p>
            <a:r>
              <a:rPr lang="en-IN" sz="1400" dirty="0"/>
              <a:t>Develop clear responsibilities for the players in your ecosystem.</a:t>
            </a:r>
          </a:p>
          <a:p>
            <a:r>
              <a:rPr lang="en-IN" sz="1400" dirty="0"/>
              <a:t>Establish a baseline of data</a:t>
            </a:r>
          </a:p>
          <a:p>
            <a:r>
              <a:rPr lang="en-IN" sz="1400" dirty="0"/>
              <a:t>Institute data governance</a:t>
            </a:r>
          </a:p>
          <a:p>
            <a:r>
              <a:rPr lang="en-IN" sz="1400" dirty="0"/>
              <a:t>Create loosely coupled systems</a:t>
            </a:r>
            <a:endParaRPr lang="en-US" sz="1500" dirty="0"/>
          </a:p>
        </p:txBody>
      </p:sp>
      <p:sp>
        <p:nvSpPr>
          <p:cNvPr id="35" name="Slide Number Placeholder 34">
            <a:extLst>
              <a:ext uri="{FF2B5EF4-FFF2-40B4-BE49-F238E27FC236}">
                <a16:creationId xmlns:a16="http://schemas.microsoft.com/office/drawing/2014/main" id="{2DD84183-8918-4B86-8418-5094E7C47E67}"/>
              </a:ext>
            </a:extLst>
          </p:cNvPr>
          <p:cNvSpPr>
            <a:spLocks noGrp="1"/>
          </p:cNvSpPr>
          <p:nvPr>
            <p:ph type="sldNum" sz="quarter" idx="4"/>
          </p:nvPr>
        </p:nvSpPr>
        <p:spPr/>
        <p:txBody>
          <a:bodyPr/>
          <a:lstStyle/>
          <a:p>
            <a:fld id="{8C2E478F-E849-4A8C-AF1F-CBCC78A7CBFA}" type="slidenum">
              <a:rPr lang="en-US" smtClean="0"/>
              <a:t>26</a:t>
            </a:fld>
            <a:endParaRPr lang="en-US" dirty="0"/>
          </a:p>
        </p:txBody>
      </p:sp>
      <p:sp>
        <p:nvSpPr>
          <p:cNvPr id="2" name="TextBox 1">
            <a:extLst>
              <a:ext uri="{FF2B5EF4-FFF2-40B4-BE49-F238E27FC236}">
                <a16:creationId xmlns:a16="http://schemas.microsoft.com/office/drawing/2014/main" id="{6FA1CDCF-850A-FB40-96C6-BEAF63D2E1C5}"/>
              </a:ext>
            </a:extLst>
          </p:cNvPr>
          <p:cNvSpPr txBox="1"/>
          <p:nvPr/>
        </p:nvSpPr>
        <p:spPr>
          <a:xfrm>
            <a:off x="10104120" y="6468303"/>
            <a:ext cx="153162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4842714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descr="Picture placeholder">
            <a:extLst>
              <a:ext uri="{FF2B5EF4-FFF2-40B4-BE49-F238E27FC236}">
                <a16:creationId xmlns:a16="http://schemas.microsoft.com/office/drawing/2014/main" id="{4D593114-653B-4F83-A72F-17932C080578}"/>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5" name="Rectangle 4" descr="Accent block">
            <a:extLst>
              <a:ext uri="{FF2B5EF4-FFF2-40B4-BE49-F238E27FC236}">
                <a16:creationId xmlns:a16="http://schemas.microsoft.com/office/drawing/2014/main" id="{979F9DAD-F6B0-4ECC-8632-4B5E050986A8}"/>
              </a:ext>
            </a:extLst>
          </p:cNvPr>
          <p:cNvSpPr/>
          <p:nvPr/>
        </p:nvSpPr>
        <p:spPr>
          <a:xfrm>
            <a:off x="0" y="-6507"/>
            <a:ext cx="12192000" cy="6858000"/>
          </a:xfrm>
          <a:prstGeom prst="rect">
            <a:avLst/>
          </a:prstGeom>
          <a:gradFill>
            <a:gsLst>
              <a:gs pos="0">
                <a:srgbClr val="01023B">
                  <a:alpha val="70000"/>
                </a:srgbClr>
              </a:gs>
              <a:gs pos="100000">
                <a:srgbClr val="E99757">
                  <a:lumMod val="97000"/>
                  <a:lumOff val="3000"/>
                  <a:alpha val="70000"/>
                </a:srgbClr>
              </a:gs>
              <a:gs pos="50000">
                <a:srgbClr val="A53F52">
                  <a:alpha val="70000"/>
                </a:srgbClr>
              </a:gs>
            </a:gsLst>
            <a:lin ang="162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F7706BE-EF2E-459C-8778-01DDD354C634}"/>
              </a:ext>
            </a:extLst>
          </p:cNvPr>
          <p:cNvSpPr>
            <a:spLocks noGrp="1"/>
          </p:cNvSpPr>
          <p:nvPr>
            <p:ph type="title"/>
          </p:nvPr>
        </p:nvSpPr>
        <p:spPr>
          <a:xfrm>
            <a:off x="565205" y="3061213"/>
            <a:ext cx="10787270" cy="830649"/>
          </a:xfrm>
        </p:spPr>
        <p:txBody>
          <a:bodyPr>
            <a:normAutofit fontScale="90000"/>
          </a:bodyPr>
          <a:lstStyle/>
          <a:p>
            <a:r>
              <a:rPr lang="en-US" dirty="0">
                <a:solidFill>
                  <a:schemeClr val="bg1"/>
                </a:solidFill>
              </a:rPr>
              <a:t>THANK YOU</a:t>
            </a:r>
          </a:p>
        </p:txBody>
      </p:sp>
      <p:sp>
        <p:nvSpPr>
          <p:cNvPr id="14" name="Subtitle 2">
            <a:extLst>
              <a:ext uri="{FF2B5EF4-FFF2-40B4-BE49-F238E27FC236}">
                <a16:creationId xmlns:a16="http://schemas.microsoft.com/office/drawing/2014/main" id="{A62C97B6-F2B5-4806-AB83-0CC32DF096AE}"/>
              </a:ext>
            </a:extLst>
          </p:cNvPr>
          <p:cNvSpPr txBox="1">
            <a:spLocks/>
          </p:cNvSpPr>
          <p:nvPr/>
        </p:nvSpPr>
        <p:spPr>
          <a:xfrm>
            <a:off x="5103215" y="3061213"/>
            <a:ext cx="3345046" cy="558449"/>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1000"/>
              </a:spcBef>
              <a:spcAft>
                <a:spcPts val="500"/>
              </a:spcAft>
              <a:buClr>
                <a:schemeClr val="accent1"/>
              </a:buClr>
              <a:buFont typeface="Arial" panose="020B0604020202020204" pitchFamily="34" charset="0"/>
              <a:buNone/>
              <a:defRPr sz="1400" kern="1200">
                <a:solidFill>
                  <a:schemeClr val="bg1"/>
                </a:solidFill>
                <a:latin typeface="+mn-lt"/>
                <a:ea typeface="+mn-ea"/>
                <a:cs typeface="+mn-cs"/>
              </a:defRPr>
            </a:lvl1pPr>
            <a:lvl2pPr marL="457200" indent="0" algn="ctr" defTabSz="914400" rtl="0" eaLnBrk="1" latinLnBrk="0" hangingPunct="1">
              <a:lnSpc>
                <a:spcPct val="100000"/>
              </a:lnSpc>
              <a:spcBef>
                <a:spcPts val="500"/>
              </a:spcBef>
              <a:spcAft>
                <a:spcPts val="500"/>
              </a:spcAft>
              <a:buFont typeface="Arial" panose="020B0604020202020204" pitchFamily="34" charset="0"/>
              <a:buNone/>
              <a:defRPr sz="2000" kern="1200">
                <a:solidFill>
                  <a:schemeClr val="tx2"/>
                </a:solidFill>
                <a:latin typeface="+mn-lt"/>
                <a:ea typeface="+mn-ea"/>
                <a:cs typeface="+mn-cs"/>
              </a:defRPr>
            </a:lvl2pPr>
            <a:lvl3pPr marL="914400" indent="0" algn="ctr" defTabSz="914400" rtl="0" eaLnBrk="1" latinLnBrk="0" hangingPunct="1">
              <a:lnSpc>
                <a:spcPct val="100000"/>
              </a:lnSpc>
              <a:spcBef>
                <a:spcPts val="500"/>
              </a:spcBef>
              <a:spcAft>
                <a:spcPts val="500"/>
              </a:spcAft>
              <a:buFont typeface="Arial" panose="020B0604020202020204" pitchFamily="34" charset="0"/>
              <a:buNone/>
              <a:defRPr sz="1800" kern="1200">
                <a:solidFill>
                  <a:schemeClr val="tx2"/>
                </a:solidFill>
                <a:latin typeface="+mn-lt"/>
                <a:ea typeface="+mn-ea"/>
                <a:cs typeface="+mn-cs"/>
              </a:defRPr>
            </a:lvl3pPr>
            <a:lvl4pPr marL="13716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4pPr>
            <a:lvl5pPr marL="1828800" indent="0" algn="ctr" defTabSz="914400" rtl="0" eaLnBrk="1" latinLnBrk="0" hangingPunct="1">
              <a:lnSpc>
                <a:spcPct val="100000"/>
              </a:lnSpc>
              <a:spcBef>
                <a:spcPts val="500"/>
              </a:spcBef>
              <a:spcAft>
                <a:spcPts val="500"/>
              </a:spcAft>
              <a:buFont typeface="Arial" panose="020B0604020202020204" pitchFamily="34" charset="0"/>
              <a:buNone/>
              <a:defRPr sz="1600" kern="1200">
                <a:solidFill>
                  <a:schemeClr val="tx2"/>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buClr>
                <a:srgbClr val="00B0F0"/>
              </a:buClr>
            </a:pPr>
            <a:endParaRPr kumimoji="0" lang="en-ZA" sz="1800" u="none" strike="noStrike" kern="1200" cap="none" spc="300" normalizeH="0" baseline="0" noProof="0" dirty="0">
              <a:ln>
                <a:noFill/>
              </a:ln>
              <a:effectLst/>
              <a:uLnTx/>
              <a:uFillTx/>
              <a:latin typeface="+mj-lt"/>
              <a:cs typeface="Gill Sans" panose="020B0502020104020203" pitchFamily="34" charset="-79"/>
            </a:endParaRPr>
          </a:p>
        </p:txBody>
      </p:sp>
    </p:spTree>
    <p:extLst>
      <p:ext uri="{BB962C8B-B14F-4D97-AF65-F5344CB8AC3E}">
        <p14:creationId xmlns:p14="http://schemas.microsoft.com/office/powerpoint/2010/main" val="927727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descr="Accent block">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p:txBody>
          <a:bodyPr>
            <a:normAutofit fontScale="90000"/>
          </a:bodyPr>
          <a:lstStyle/>
          <a:p>
            <a:pPr algn="l"/>
            <a:r>
              <a:rPr lang="en-US" dirty="0"/>
              <a:t>Smart Building Components</a:t>
            </a:r>
          </a:p>
        </p:txBody>
      </p:sp>
      <p:sp>
        <p:nvSpPr>
          <p:cNvPr id="10" name="Text Placeholder 9">
            <a:extLst>
              <a:ext uri="{FF2B5EF4-FFF2-40B4-BE49-F238E27FC236}">
                <a16:creationId xmlns:a16="http://schemas.microsoft.com/office/drawing/2014/main" id="{FB2DFED1-D58A-4B73-9945-B3E86779455A}"/>
              </a:ext>
            </a:extLst>
          </p:cNvPr>
          <p:cNvSpPr>
            <a:spLocks noGrp="1"/>
          </p:cNvSpPr>
          <p:nvPr>
            <p:ph type="body" idx="13"/>
          </p:nvPr>
        </p:nvSpPr>
        <p:spPr/>
        <p:txBody>
          <a:bodyPr>
            <a:normAutofit fontScale="70000" lnSpcReduction="20000"/>
          </a:bodyPr>
          <a:lstStyle/>
          <a:p>
            <a:r>
              <a:rPr lang="en-US" dirty="0"/>
              <a:t>Leveraging IoT data</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p:txBody>
          <a:bodyPr>
            <a:normAutofit fontScale="92500" lnSpcReduction="20000"/>
          </a:bodyPr>
          <a:lstStyle/>
          <a:p>
            <a:pPr>
              <a:buFont typeface="Wingdings" pitchFamily="2" charset="2"/>
              <a:buChar char="v"/>
            </a:pPr>
            <a:r>
              <a:rPr lang="en-US" dirty="0"/>
              <a:t>Predictive Maintenance and fault detection</a:t>
            </a:r>
          </a:p>
          <a:p>
            <a:pPr>
              <a:buFont typeface="Wingdings" pitchFamily="2" charset="2"/>
              <a:buChar char="v"/>
            </a:pPr>
            <a:r>
              <a:rPr lang="en-US" dirty="0"/>
              <a:t>Predictive Energy Optimization</a:t>
            </a:r>
          </a:p>
          <a:p>
            <a:pPr>
              <a:buFont typeface="Wingdings" pitchFamily="2" charset="2"/>
              <a:buChar char="v"/>
            </a:pPr>
            <a:r>
              <a:rPr lang="en-US" dirty="0"/>
              <a:t>Anomaly Detection</a:t>
            </a:r>
          </a:p>
          <a:p>
            <a:pPr>
              <a:buFont typeface="Wingdings" pitchFamily="2" charset="2"/>
              <a:buChar char="v"/>
            </a:pPr>
            <a:r>
              <a:rPr lang="en-US" dirty="0"/>
              <a:t>Smart Asset Management</a:t>
            </a:r>
          </a:p>
          <a:p>
            <a:pPr>
              <a:buFont typeface="Wingdings" pitchFamily="2" charset="2"/>
              <a:buChar char="v"/>
            </a:pPr>
            <a:r>
              <a:rPr lang="en-US" dirty="0"/>
              <a:t>Smart Space Leasing</a:t>
            </a:r>
          </a:p>
          <a:p>
            <a:pPr>
              <a:buFont typeface="Wingdings" pitchFamily="2" charset="2"/>
              <a:buChar char="v"/>
            </a:pPr>
            <a:r>
              <a:rPr lang="en-US" dirty="0"/>
              <a:t>Auto Ambience Setting</a:t>
            </a:r>
          </a:p>
          <a:p>
            <a:pPr>
              <a:buFont typeface="Wingdings" pitchFamily="2" charset="2"/>
              <a:buChar char="v"/>
            </a:pPr>
            <a:r>
              <a:rPr lang="en-US" dirty="0"/>
              <a:t>Air Quality Management</a:t>
            </a:r>
          </a:p>
          <a:p>
            <a:pPr>
              <a:buFont typeface="Wingdings" pitchFamily="2" charset="2"/>
              <a:buChar char="v"/>
            </a:pPr>
            <a:r>
              <a:rPr lang="en-US" dirty="0"/>
              <a:t>Smart Waste Management</a:t>
            </a:r>
          </a:p>
          <a:p>
            <a:pPr>
              <a:buFont typeface="Wingdings" pitchFamily="2" charset="2"/>
              <a:buChar char="v"/>
            </a:pPr>
            <a:r>
              <a:rPr lang="en-US" dirty="0"/>
              <a:t>Fire and Security </a:t>
            </a:r>
          </a:p>
          <a:p>
            <a:pPr>
              <a:buFont typeface="Wingdings" pitchFamily="2" charset="2"/>
              <a:buChar char="v"/>
            </a:pPr>
            <a:r>
              <a:rPr lang="en-US" dirty="0"/>
              <a:t>Medical and Emergency </a:t>
            </a:r>
          </a:p>
          <a:p>
            <a:pPr>
              <a:buFont typeface="Wingdings" pitchFamily="2" charset="2"/>
              <a:buChar char="v"/>
            </a:pPr>
            <a:r>
              <a:rPr lang="en-US" dirty="0"/>
              <a:t>Fitness and Gym</a:t>
            </a:r>
          </a:p>
          <a:p>
            <a:pPr>
              <a:buFont typeface="Wingdings" pitchFamily="2" charset="2"/>
              <a:buChar char="v"/>
            </a:pPr>
            <a:endParaRPr lang="en-US" dirty="0"/>
          </a:p>
          <a:p>
            <a:pPr>
              <a:buFont typeface="Wingdings" pitchFamily="2" charset="2"/>
              <a:buChar char="v"/>
            </a:pPr>
            <a:endParaRPr lang="en-US" dirty="0"/>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fld id="{8C2E478F-E849-4A8C-AF1F-CBCC78A7CBFA}" type="slidenum">
              <a:rPr lang="en-US" smtClean="0"/>
              <a:t>3</a:t>
            </a:fld>
            <a:endParaRPr lang="en-US" dirty="0"/>
          </a:p>
        </p:txBody>
      </p:sp>
      <p:sp>
        <p:nvSpPr>
          <p:cNvPr id="3" name="TextBox 2">
            <a:extLst>
              <a:ext uri="{FF2B5EF4-FFF2-40B4-BE49-F238E27FC236}">
                <a16:creationId xmlns:a16="http://schemas.microsoft.com/office/drawing/2014/main" id="{01EE4AB4-1604-9F4A-A00C-1D5FEFF72BEF}"/>
              </a:ext>
            </a:extLst>
          </p:cNvPr>
          <p:cNvSpPr txBox="1"/>
          <p:nvPr/>
        </p:nvSpPr>
        <p:spPr>
          <a:xfrm>
            <a:off x="10149840" y="6468303"/>
            <a:ext cx="148590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3253735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Large Image of person at laptop in internet cafe">
            <a:extLst>
              <a:ext uri="{FF2B5EF4-FFF2-40B4-BE49-F238E27FC236}">
                <a16:creationId xmlns:a16="http://schemas.microsoft.com/office/drawing/2014/main" id="{BFA823F4-1B6F-4E9F-8515-0F87A0C174C1}"/>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a:stretch>
            <a:fillRect/>
          </a:stretch>
        </p:blipFill>
        <p:spPr/>
      </p:pic>
      <p:sp>
        <p:nvSpPr>
          <p:cNvPr id="3" name="Title 2" hidden="1">
            <a:extLst>
              <a:ext uri="{FF2B5EF4-FFF2-40B4-BE49-F238E27FC236}">
                <a16:creationId xmlns:a16="http://schemas.microsoft.com/office/drawing/2014/main" id="{E70920C0-10F4-4ECD-BDF3-CE993B7C8C82}"/>
              </a:ext>
            </a:extLst>
          </p:cNvPr>
          <p:cNvSpPr>
            <a:spLocks noGrp="1"/>
          </p:cNvSpPr>
          <p:nvPr>
            <p:ph type="title"/>
          </p:nvPr>
        </p:nvSpPr>
        <p:spPr/>
        <p:txBody>
          <a:bodyPr/>
          <a:lstStyle/>
          <a:p>
            <a:r>
              <a:rPr lang="en-US" dirty="0"/>
              <a:t>Large Picture Slide</a:t>
            </a:r>
          </a:p>
        </p:txBody>
      </p:sp>
      <p:sp>
        <p:nvSpPr>
          <p:cNvPr id="5" name="Rectangle 13" descr="Accent block">
            <a:extLst>
              <a:ext uri="{FF2B5EF4-FFF2-40B4-BE49-F238E27FC236}">
                <a16:creationId xmlns:a16="http://schemas.microsoft.com/office/drawing/2014/main" id="{84970DCE-964B-4562-9633-71BA6A4DCB65}"/>
              </a:ext>
              <a:ext uri="{C183D7F6-B498-43B3-948B-1728B52AA6E4}">
                <adec:decorative xmlns:adec="http://schemas.microsoft.com/office/drawing/2017/decorative" val="1"/>
              </a:ext>
            </a:extLst>
          </p:cNvPr>
          <p:cNvSpPr/>
          <p:nvPr/>
        </p:nvSpPr>
        <p:spPr>
          <a:xfrm>
            <a:off x="0" y="0"/>
            <a:ext cx="12191999" cy="6882714"/>
          </a:xfrm>
          <a:prstGeom prst="rect">
            <a:avLst/>
          </a:prstGeom>
          <a:gradFill flip="none" rotWithShape="1">
            <a:gsLst>
              <a:gs pos="0">
                <a:srgbClr val="01023B">
                  <a:alpha val="20000"/>
                </a:srgbClr>
              </a:gs>
              <a:gs pos="100000">
                <a:srgbClr val="E99757">
                  <a:alpha val="20000"/>
                </a:srgbClr>
              </a:gs>
              <a:gs pos="50000">
                <a:srgbClr val="A53F52">
                  <a:alpha val="2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6D4BFC2-69CA-4ED6-89E7-A9ADB571E7A4}"/>
              </a:ext>
            </a:extLst>
          </p:cNvPr>
          <p:cNvSpPr/>
          <p:nvPr/>
        </p:nvSpPr>
        <p:spPr>
          <a:xfrm>
            <a:off x="0" y="3624359"/>
            <a:ext cx="3939857" cy="173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pPr>
              <a:lnSpc>
                <a:spcPct val="80000"/>
              </a:lnSpc>
              <a:defRPr sz="10000">
                <a:solidFill>
                  <a:srgbClr val="3A3B39"/>
                </a:solidFill>
                <a:latin typeface="Bebas"/>
                <a:ea typeface="Bebas"/>
                <a:cs typeface="Bebas"/>
                <a:sym typeface="Bebas"/>
              </a:defRPr>
            </a:pPr>
            <a:r>
              <a:rPr lang="en-US" sz="1100" dirty="0"/>
              <a:t>w</a:t>
            </a:r>
          </a:p>
        </p:txBody>
      </p:sp>
      <p:pic>
        <p:nvPicPr>
          <p:cNvPr id="7" name="Picture 6">
            <a:extLst>
              <a:ext uri="{FF2B5EF4-FFF2-40B4-BE49-F238E27FC236}">
                <a16:creationId xmlns:a16="http://schemas.microsoft.com/office/drawing/2014/main" id="{DABD01A2-4A36-E842-9275-53EDEABE0696}"/>
              </a:ext>
            </a:extLst>
          </p:cNvPr>
          <p:cNvPicPr>
            <a:picLocks noChangeAspect="1"/>
          </p:cNvPicPr>
          <p:nvPr/>
        </p:nvPicPr>
        <p:blipFill>
          <a:blip r:embed="rId3"/>
          <a:stretch>
            <a:fillRect/>
          </a:stretch>
        </p:blipFill>
        <p:spPr>
          <a:xfrm>
            <a:off x="1678989" y="251460"/>
            <a:ext cx="10373674" cy="6454731"/>
          </a:xfrm>
          <a:prstGeom prst="rect">
            <a:avLst/>
          </a:prstGeom>
        </p:spPr>
      </p:pic>
    </p:spTree>
    <p:extLst>
      <p:ext uri="{BB962C8B-B14F-4D97-AF65-F5344CB8AC3E}">
        <p14:creationId xmlns:p14="http://schemas.microsoft.com/office/powerpoint/2010/main" val="199733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Iphone Floating taking image">
            <a:extLst>
              <a:ext uri="{FF2B5EF4-FFF2-40B4-BE49-F238E27FC236}">
                <a16:creationId xmlns:a16="http://schemas.microsoft.com/office/drawing/2014/main" id="{7BE52127-9518-4872-A0A9-09A7D0871423}"/>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prstGeom prst="parallelogram">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5999" y="2520779"/>
            <a:ext cx="5897217" cy="1661297"/>
          </a:xfrm>
        </p:spPr>
        <p:txBody>
          <a:bodyPr>
            <a:normAutofit fontScale="90000"/>
          </a:bodyPr>
          <a:lstStyle/>
          <a:p>
            <a:r>
              <a:rPr lang="en-US" dirty="0"/>
              <a:t>Predictive Energy Optimization</a:t>
            </a:r>
            <a:br>
              <a:rPr lang="en-US" dirty="0"/>
            </a:br>
            <a:endParaRPr lang="en-US" dirty="0"/>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5</a:t>
            </a:fld>
            <a:endParaRPr lang="en-US" dirty="0"/>
          </a:p>
        </p:txBody>
      </p:sp>
      <p:sp>
        <p:nvSpPr>
          <p:cNvPr id="2" name="TextBox 1">
            <a:extLst>
              <a:ext uri="{FF2B5EF4-FFF2-40B4-BE49-F238E27FC236}">
                <a16:creationId xmlns:a16="http://schemas.microsoft.com/office/drawing/2014/main" id="{7402EA9B-52A5-0A40-81B7-067A3E67A06A}"/>
              </a:ext>
            </a:extLst>
          </p:cNvPr>
          <p:cNvSpPr txBox="1"/>
          <p:nvPr/>
        </p:nvSpPr>
        <p:spPr>
          <a:xfrm>
            <a:off x="10138410" y="6468303"/>
            <a:ext cx="149733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38342107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bstract Coding&#10;">
            <a:extLst>
              <a:ext uri="{FF2B5EF4-FFF2-40B4-BE49-F238E27FC236}">
                <a16:creationId xmlns:a16="http://schemas.microsoft.com/office/drawing/2014/main" id="{5F76566E-36EF-4E0C-8563-ABC2D25923BA}"/>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a:stretch>
            <a:fillRect/>
          </a:stretch>
        </p:blipFill>
        <p:spPr/>
      </p:pic>
      <p:sp>
        <p:nvSpPr>
          <p:cNvPr id="14" name="Rectangle 13" descr="Accent block">
            <a:extLst>
              <a:ext uri="{FF2B5EF4-FFF2-40B4-BE49-F238E27FC236}">
                <a16:creationId xmlns:a16="http://schemas.microsoft.com/office/drawing/2014/main" id="{D687D26E-D67A-4318-AAB1-DCEAA89EEB21}"/>
              </a:ext>
              <a:ext uri="{C183D7F6-B498-43B3-948B-1728B52AA6E4}">
                <adec:decorative xmlns:adec="http://schemas.microsoft.com/office/drawing/2017/decorative" val="1"/>
              </a:ext>
            </a:extLst>
          </p:cNvPr>
          <p:cNvSpPr/>
          <p:nvPr/>
        </p:nvSpPr>
        <p:spPr>
          <a:xfrm>
            <a:off x="0" y="0"/>
            <a:ext cx="6096000" cy="6882714"/>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2734962 w 6096000"/>
              <a:gd name="connsiteY2" fmla="*/ 6808573 h 6858000"/>
              <a:gd name="connsiteX3" fmla="*/ 0 w 6096000"/>
              <a:gd name="connsiteY3" fmla="*/ 6858000 h 6858000"/>
              <a:gd name="connsiteX4" fmla="*/ 0 w 6096000"/>
              <a:gd name="connsiteY4" fmla="*/ 0 h 6858000"/>
              <a:gd name="connsiteX0" fmla="*/ 0 w 6096000"/>
              <a:gd name="connsiteY0" fmla="*/ 0 h 6882714"/>
              <a:gd name="connsiteX1" fmla="*/ 6096000 w 6096000"/>
              <a:gd name="connsiteY1" fmla="*/ 0 h 6882714"/>
              <a:gd name="connsiteX2" fmla="*/ 4242486 w 6096000"/>
              <a:gd name="connsiteY2" fmla="*/ 6882714 h 6882714"/>
              <a:gd name="connsiteX3" fmla="*/ 0 w 6096000"/>
              <a:gd name="connsiteY3" fmla="*/ 6858000 h 6882714"/>
              <a:gd name="connsiteX4" fmla="*/ 0 w 6096000"/>
              <a:gd name="connsiteY4" fmla="*/ 0 h 6882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82714">
                <a:moveTo>
                  <a:pt x="0" y="0"/>
                </a:moveTo>
                <a:lnTo>
                  <a:pt x="6096000" y="0"/>
                </a:lnTo>
                <a:lnTo>
                  <a:pt x="4242486" y="6882714"/>
                </a:lnTo>
                <a:lnTo>
                  <a:pt x="0" y="6858000"/>
                </a:lnTo>
                <a:lnTo>
                  <a:pt x="0" y="0"/>
                </a:lnTo>
                <a:close/>
              </a:path>
            </a:pathLst>
          </a:custGeom>
          <a:gradFill flip="none" rotWithShape="1">
            <a:gsLst>
              <a:gs pos="0">
                <a:srgbClr val="01023B">
                  <a:alpha val="70000"/>
                </a:srgbClr>
              </a:gs>
              <a:gs pos="100000">
                <a:srgbClr val="E99757">
                  <a:alpha val="70000"/>
                </a:srgbClr>
              </a:gs>
              <a:gs pos="50000">
                <a:srgbClr val="A53F52">
                  <a:alpha val="7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1D24B42B-925B-494C-A986-BD85E8117E1E}"/>
              </a:ext>
            </a:extLst>
          </p:cNvPr>
          <p:cNvSpPr>
            <a:spLocks noGrp="1"/>
          </p:cNvSpPr>
          <p:nvPr>
            <p:ph type="title"/>
          </p:nvPr>
        </p:nvSpPr>
        <p:spPr>
          <a:xfrm>
            <a:off x="6096000" y="288909"/>
            <a:ext cx="6096000" cy="385461"/>
          </a:xfrm>
        </p:spPr>
        <p:txBody>
          <a:bodyPr>
            <a:noAutofit/>
          </a:bodyPr>
          <a:lstStyle/>
          <a:p>
            <a:r>
              <a:rPr lang="en-US" sz="2000" dirty="0"/>
              <a:t>Energy optimization</a:t>
            </a:r>
          </a:p>
        </p:txBody>
      </p:sp>
      <p:sp>
        <p:nvSpPr>
          <p:cNvPr id="2094" name="Slide Number Placeholder 2093">
            <a:extLst>
              <a:ext uri="{FF2B5EF4-FFF2-40B4-BE49-F238E27FC236}">
                <a16:creationId xmlns:a16="http://schemas.microsoft.com/office/drawing/2014/main" id="{5DA62994-769D-4C19-BB0A-5144E0A5CFCD}"/>
              </a:ext>
            </a:extLst>
          </p:cNvPr>
          <p:cNvSpPr>
            <a:spLocks noGrp="1"/>
          </p:cNvSpPr>
          <p:nvPr>
            <p:ph type="sldNum" sz="quarter" idx="12"/>
          </p:nvPr>
        </p:nvSpPr>
        <p:spPr/>
        <p:txBody>
          <a:bodyPr/>
          <a:lstStyle/>
          <a:p>
            <a:fld id="{8C2E478F-E849-4A8C-AF1F-CBCC78A7CBFA}" type="slidenum">
              <a:rPr lang="en-US" smtClean="0"/>
              <a:pPr/>
              <a:t>6</a:t>
            </a:fld>
            <a:endParaRPr lang="en-US" dirty="0"/>
          </a:p>
        </p:txBody>
      </p:sp>
      <p:sp>
        <p:nvSpPr>
          <p:cNvPr id="5" name="TextBox 4">
            <a:extLst>
              <a:ext uri="{FF2B5EF4-FFF2-40B4-BE49-F238E27FC236}">
                <a16:creationId xmlns:a16="http://schemas.microsoft.com/office/drawing/2014/main" id="{F68321D0-BEF9-7347-870B-486F11AB4867}"/>
              </a:ext>
            </a:extLst>
          </p:cNvPr>
          <p:cNvSpPr txBox="1"/>
          <p:nvPr/>
        </p:nvSpPr>
        <p:spPr>
          <a:xfrm>
            <a:off x="10058400" y="6468303"/>
            <a:ext cx="1577340" cy="369332"/>
          </a:xfrm>
          <a:prstGeom prst="rect">
            <a:avLst/>
          </a:prstGeom>
          <a:solidFill>
            <a:schemeClr val="bg1"/>
          </a:solidFill>
        </p:spPr>
        <p:txBody>
          <a:bodyPr wrap="square" rtlCol="0">
            <a:spAutoFit/>
          </a:bodyPr>
          <a:lstStyle/>
          <a:p>
            <a:endParaRPr lang="en-US" dirty="0"/>
          </a:p>
        </p:txBody>
      </p:sp>
      <p:sp>
        <p:nvSpPr>
          <p:cNvPr id="8" name="TextBox 7">
            <a:extLst>
              <a:ext uri="{FF2B5EF4-FFF2-40B4-BE49-F238E27FC236}">
                <a16:creationId xmlns:a16="http://schemas.microsoft.com/office/drawing/2014/main" id="{F5288EA4-6EAD-D44A-B5AE-ACFD07E98804}"/>
              </a:ext>
            </a:extLst>
          </p:cNvPr>
          <p:cNvSpPr txBox="1"/>
          <p:nvPr/>
        </p:nvSpPr>
        <p:spPr>
          <a:xfrm>
            <a:off x="6174104" y="647119"/>
            <a:ext cx="5621655" cy="3693319"/>
          </a:xfrm>
          <a:prstGeom prst="rect">
            <a:avLst/>
          </a:prstGeom>
          <a:noFill/>
        </p:spPr>
        <p:txBody>
          <a:bodyPr wrap="square" rtlCol="0">
            <a:spAutoFit/>
          </a:bodyPr>
          <a:lstStyle/>
          <a:p>
            <a:endParaRPr lang="en-US" dirty="0"/>
          </a:p>
          <a:p>
            <a:pPr marL="285750" indent="-285750">
              <a:buFont typeface="Arial" panose="020B0604020202020204" pitchFamily="34" charset="0"/>
              <a:buChar char="•"/>
            </a:pPr>
            <a:r>
              <a:rPr lang="en-US" dirty="0"/>
              <a:t>Uses auto-dimmer to auto-adjust the intensity of the light in the room. Hence reducing electricity consumption.</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The key significant feature i.e. the inner ambient luminosity is predicted using the outer luminosity and various external factors.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Used multi-linear regression to predict the ideal inner ambient luminosity</a:t>
            </a:r>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367625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hidden="1">
            <a:extLst>
              <a:ext uri="{FF2B5EF4-FFF2-40B4-BE49-F238E27FC236}">
                <a16:creationId xmlns:a16="http://schemas.microsoft.com/office/drawing/2014/main" id="{E70920C0-10F4-4ECD-BDF3-CE993B7C8C82}"/>
              </a:ext>
            </a:extLst>
          </p:cNvPr>
          <p:cNvSpPr>
            <a:spLocks noGrp="1"/>
          </p:cNvSpPr>
          <p:nvPr>
            <p:ph type="title"/>
          </p:nvPr>
        </p:nvSpPr>
        <p:spPr/>
        <p:txBody>
          <a:bodyPr/>
          <a:lstStyle/>
          <a:p>
            <a:r>
              <a:rPr lang="en-US" dirty="0"/>
              <a:t>Large Picture Slide</a:t>
            </a:r>
          </a:p>
        </p:txBody>
      </p:sp>
      <p:sp>
        <p:nvSpPr>
          <p:cNvPr id="15" name="Rectangle 14">
            <a:extLst>
              <a:ext uri="{FF2B5EF4-FFF2-40B4-BE49-F238E27FC236}">
                <a16:creationId xmlns:a16="http://schemas.microsoft.com/office/drawing/2014/main" id="{76D4BFC2-69CA-4ED6-89E7-A9ADB571E7A4}"/>
              </a:ext>
            </a:extLst>
          </p:cNvPr>
          <p:cNvSpPr/>
          <p:nvPr/>
        </p:nvSpPr>
        <p:spPr>
          <a:xfrm>
            <a:off x="0" y="3624359"/>
            <a:ext cx="3939857" cy="17383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274320" rIns="91440" rtlCol="0" anchor="ctr"/>
          <a:lstStyle/>
          <a:p>
            <a:pPr>
              <a:lnSpc>
                <a:spcPct val="80000"/>
              </a:lnSpc>
              <a:defRPr sz="10000">
                <a:solidFill>
                  <a:srgbClr val="3A3B39"/>
                </a:solidFill>
                <a:latin typeface="Bebas"/>
                <a:ea typeface="Bebas"/>
                <a:cs typeface="Bebas"/>
                <a:sym typeface="Bebas"/>
              </a:defRPr>
            </a:pPr>
            <a:endParaRPr lang="en-US" sz="1100" dirty="0"/>
          </a:p>
        </p:txBody>
      </p:sp>
      <p:pic>
        <p:nvPicPr>
          <p:cNvPr id="7" name="Picture 6">
            <a:extLst>
              <a:ext uri="{FF2B5EF4-FFF2-40B4-BE49-F238E27FC236}">
                <a16:creationId xmlns:a16="http://schemas.microsoft.com/office/drawing/2014/main" id="{9EBFB9C5-5802-7846-8E77-2D4DF3973B07}"/>
              </a:ext>
            </a:extLst>
          </p:cNvPr>
          <p:cNvPicPr>
            <a:picLocks noChangeAspect="1"/>
          </p:cNvPicPr>
          <p:nvPr/>
        </p:nvPicPr>
        <p:blipFill>
          <a:blip r:embed="rId2"/>
          <a:stretch>
            <a:fillRect/>
          </a:stretch>
        </p:blipFill>
        <p:spPr>
          <a:xfrm>
            <a:off x="0" y="1889928"/>
            <a:ext cx="12192000" cy="2224871"/>
          </a:xfrm>
          <a:prstGeom prst="rect">
            <a:avLst/>
          </a:prstGeom>
        </p:spPr>
      </p:pic>
      <p:sp>
        <p:nvSpPr>
          <p:cNvPr id="12" name="TextBox 11">
            <a:extLst>
              <a:ext uri="{FF2B5EF4-FFF2-40B4-BE49-F238E27FC236}">
                <a16:creationId xmlns:a16="http://schemas.microsoft.com/office/drawing/2014/main" id="{2504E1C3-7BDA-B843-9728-FAA0A0C083AB}"/>
              </a:ext>
            </a:extLst>
          </p:cNvPr>
          <p:cNvSpPr txBox="1"/>
          <p:nvPr/>
        </p:nvSpPr>
        <p:spPr>
          <a:xfrm>
            <a:off x="777240" y="330215"/>
            <a:ext cx="10618470" cy="646331"/>
          </a:xfrm>
          <a:prstGeom prst="rect">
            <a:avLst/>
          </a:prstGeom>
          <a:noFill/>
        </p:spPr>
        <p:txBody>
          <a:bodyPr wrap="square" rtlCol="0">
            <a:spAutoFit/>
          </a:bodyPr>
          <a:lstStyle/>
          <a:p>
            <a:r>
              <a:rPr lang="en-US" sz="3600" dirty="0">
                <a:latin typeface="+mj-lt"/>
              </a:rPr>
              <a:t>Energy Optimization using Auto Dimmers and Heat Maps</a:t>
            </a:r>
          </a:p>
        </p:txBody>
      </p:sp>
      <p:sp>
        <p:nvSpPr>
          <p:cNvPr id="13" name="TextBox 12">
            <a:extLst>
              <a:ext uri="{FF2B5EF4-FFF2-40B4-BE49-F238E27FC236}">
                <a16:creationId xmlns:a16="http://schemas.microsoft.com/office/drawing/2014/main" id="{1513AC96-A705-0240-935D-3E1D0E80E4E3}"/>
              </a:ext>
            </a:extLst>
          </p:cNvPr>
          <p:cNvSpPr txBox="1"/>
          <p:nvPr/>
        </p:nvSpPr>
        <p:spPr>
          <a:xfrm>
            <a:off x="10092690" y="6400800"/>
            <a:ext cx="1565910" cy="377190"/>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11435920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9D5E433-9EEB-BC4F-A9BB-E19801C52383}"/>
              </a:ext>
            </a:extLst>
          </p:cNvPr>
          <p:cNvSpPr>
            <a:spLocks noGrp="1"/>
          </p:cNvSpPr>
          <p:nvPr>
            <p:ph type="sldNum" sz="quarter" idx="12"/>
          </p:nvPr>
        </p:nvSpPr>
        <p:spPr/>
        <p:txBody>
          <a:bodyPr/>
          <a:lstStyle/>
          <a:p>
            <a:fld id="{8C2E478F-E849-4A8C-AF1F-CBCC78A7CBFA}" type="slidenum">
              <a:rPr lang="en-US" smtClean="0"/>
              <a:t>8</a:t>
            </a:fld>
            <a:endParaRPr lang="en-US" dirty="0"/>
          </a:p>
        </p:txBody>
      </p:sp>
      <p:sp>
        <p:nvSpPr>
          <p:cNvPr id="3" name="Title 2">
            <a:extLst>
              <a:ext uri="{FF2B5EF4-FFF2-40B4-BE49-F238E27FC236}">
                <a16:creationId xmlns:a16="http://schemas.microsoft.com/office/drawing/2014/main" id="{708AB614-1757-3143-818B-AE118C75D445}"/>
              </a:ext>
            </a:extLst>
          </p:cNvPr>
          <p:cNvSpPr>
            <a:spLocks noGrp="1"/>
          </p:cNvSpPr>
          <p:nvPr>
            <p:ph type="title"/>
          </p:nvPr>
        </p:nvSpPr>
        <p:spPr/>
        <p:txBody>
          <a:bodyPr/>
          <a:lstStyle/>
          <a:p>
            <a:r>
              <a:rPr lang="en-US" dirty="0"/>
              <a:t>Energy Optimization Results – Auto Dimmer</a:t>
            </a:r>
          </a:p>
        </p:txBody>
      </p:sp>
      <p:pic>
        <p:nvPicPr>
          <p:cNvPr id="5" name="Content Placeholder 4">
            <a:extLst>
              <a:ext uri="{FF2B5EF4-FFF2-40B4-BE49-F238E27FC236}">
                <a16:creationId xmlns:a16="http://schemas.microsoft.com/office/drawing/2014/main" id="{FFB80413-2830-CF48-9559-7C5B95800B9D}"/>
              </a:ext>
            </a:extLst>
          </p:cNvPr>
          <p:cNvPicPr>
            <a:picLocks noGrp="1" noChangeAspect="1"/>
          </p:cNvPicPr>
          <p:nvPr>
            <p:ph idx="1"/>
          </p:nvPr>
        </p:nvPicPr>
        <p:blipFill>
          <a:blip r:embed="rId2"/>
          <a:stretch>
            <a:fillRect/>
          </a:stretch>
        </p:blipFill>
        <p:spPr>
          <a:xfrm>
            <a:off x="595313" y="1764620"/>
            <a:ext cx="10988675" cy="4338411"/>
          </a:xfrm>
          <a:prstGeom prst="rect">
            <a:avLst/>
          </a:prstGeom>
        </p:spPr>
      </p:pic>
      <p:sp>
        <p:nvSpPr>
          <p:cNvPr id="6" name="TextBox 5">
            <a:extLst>
              <a:ext uri="{FF2B5EF4-FFF2-40B4-BE49-F238E27FC236}">
                <a16:creationId xmlns:a16="http://schemas.microsoft.com/office/drawing/2014/main" id="{E8309878-4709-5D4F-9613-55A451C08D7D}"/>
              </a:ext>
            </a:extLst>
          </p:cNvPr>
          <p:cNvSpPr txBox="1"/>
          <p:nvPr/>
        </p:nvSpPr>
        <p:spPr>
          <a:xfrm>
            <a:off x="10138410" y="6468303"/>
            <a:ext cx="1459071"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255524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69C59E1-31C4-614A-BCED-CC883A980A4B}"/>
              </a:ext>
            </a:extLst>
          </p:cNvPr>
          <p:cNvSpPr>
            <a:spLocks noGrp="1"/>
          </p:cNvSpPr>
          <p:nvPr>
            <p:ph type="sldNum" sz="quarter" idx="12"/>
          </p:nvPr>
        </p:nvSpPr>
        <p:spPr/>
        <p:txBody>
          <a:bodyPr/>
          <a:lstStyle/>
          <a:p>
            <a:fld id="{8C2E478F-E849-4A8C-AF1F-CBCC78A7CBFA}" type="slidenum">
              <a:rPr lang="en-US" smtClean="0"/>
              <a:t>9</a:t>
            </a:fld>
            <a:endParaRPr lang="en-US" dirty="0"/>
          </a:p>
        </p:txBody>
      </p:sp>
      <p:sp>
        <p:nvSpPr>
          <p:cNvPr id="3" name="Title 2">
            <a:extLst>
              <a:ext uri="{FF2B5EF4-FFF2-40B4-BE49-F238E27FC236}">
                <a16:creationId xmlns:a16="http://schemas.microsoft.com/office/drawing/2014/main" id="{A859971F-D16A-5F48-8550-20C17C7B3E34}"/>
              </a:ext>
            </a:extLst>
          </p:cNvPr>
          <p:cNvSpPr>
            <a:spLocks noGrp="1"/>
          </p:cNvSpPr>
          <p:nvPr>
            <p:ph type="title"/>
          </p:nvPr>
        </p:nvSpPr>
        <p:spPr/>
        <p:txBody>
          <a:bodyPr/>
          <a:lstStyle/>
          <a:p>
            <a:r>
              <a:rPr lang="en-US" dirty="0"/>
              <a:t>Energy Optimization Results – Auto Dimmer</a:t>
            </a:r>
          </a:p>
        </p:txBody>
      </p:sp>
      <p:pic>
        <p:nvPicPr>
          <p:cNvPr id="5" name="Content Placeholder 4">
            <a:extLst>
              <a:ext uri="{FF2B5EF4-FFF2-40B4-BE49-F238E27FC236}">
                <a16:creationId xmlns:a16="http://schemas.microsoft.com/office/drawing/2014/main" id="{9D902089-5A1F-F34B-A89E-83F2D6DF870A}"/>
              </a:ext>
            </a:extLst>
          </p:cNvPr>
          <p:cNvPicPr>
            <a:picLocks noGrp="1" noChangeAspect="1"/>
          </p:cNvPicPr>
          <p:nvPr>
            <p:ph idx="1"/>
          </p:nvPr>
        </p:nvPicPr>
        <p:blipFill>
          <a:blip r:embed="rId2"/>
          <a:stretch>
            <a:fillRect/>
          </a:stretch>
        </p:blipFill>
        <p:spPr>
          <a:xfrm>
            <a:off x="400209" y="2504258"/>
            <a:ext cx="5417979" cy="3262092"/>
          </a:xfrm>
          <a:prstGeom prst="rect">
            <a:avLst/>
          </a:prstGeom>
        </p:spPr>
      </p:pic>
      <p:sp>
        <p:nvSpPr>
          <p:cNvPr id="6" name="TextBox 5">
            <a:extLst>
              <a:ext uri="{FF2B5EF4-FFF2-40B4-BE49-F238E27FC236}">
                <a16:creationId xmlns:a16="http://schemas.microsoft.com/office/drawing/2014/main" id="{81058FDC-D4A4-5342-8240-4A08F6159E5F}"/>
              </a:ext>
            </a:extLst>
          </p:cNvPr>
          <p:cNvSpPr txBox="1"/>
          <p:nvPr/>
        </p:nvSpPr>
        <p:spPr>
          <a:xfrm>
            <a:off x="10138410" y="6468303"/>
            <a:ext cx="1459071" cy="369332"/>
          </a:xfrm>
          <a:prstGeom prst="rect">
            <a:avLst/>
          </a:prstGeom>
          <a:solidFill>
            <a:schemeClr val="bg1"/>
          </a:solidFill>
        </p:spPr>
        <p:txBody>
          <a:bodyPr wrap="square" rtlCol="0">
            <a:spAutoFit/>
          </a:bodyPr>
          <a:lstStyle/>
          <a:p>
            <a:endParaRPr lang="en-US" dirty="0"/>
          </a:p>
        </p:txBody>
      </p:sp>
      <p:pic>
        <p:nvPicPr>
          <p:cNvPr id="7" name="Picture 6">
            <a:extLst>
              <a:ext uri="{FF2B5EF4-FFF2-40B4-BE49-F238E27FC236}">
                <a16:creationId xmlns:a16="http://schemas.microsoft.com/office/drawing/2014/main" id="{F2118CD6-6A44-664A-A93D-32865C582C66}"/>
              </a:ext>
            </a:extLst>
          </p:cNvPr>
          <p:cNvPicPr>
            <a:picLocks noChangeAspect="1"/>
          </p:cNvPicPr>
          <p:nvPr/>
        </p:nvPicPr>
        <p:blipFill>
          <a:blip r:embed="rId3"/>
          <a:stretch>
            <a:fillRect/>
          </a:stretch>
        </p:blipFill>
        <p:spPr>
          <a:xfrm>
            <a:off x="6289612" y="2491740"/>
            <a:ext cx="5499288" cy="3274610"/>
          </a:xfrm>
          <a:prstGeom prst="rect">
            <a:avLst/>
          </a:prstGeom>
        </p:spPr>
      </p:pic>
      <p:sp>
        <p:nvSpPr>
          <p:cNvPr id="8" name="TextBox 7">
            <a:extLst>
              <a:ext uri="{FF2B5EF4-FFF2-40B4-BE49-F238E27FC236}">
                <a16:creationId xmlns:a16="http://schemas.microsoft.com/office/drawing/2014/main" id="{68F12E0C-B3AE-6C4B-9791-B2637F02D8D5}"/>
              </a:ext>
            </a:extLst>
          </p:cNvPr>
          <p:cNvSpPr txBox="1"/>
          <p:nvPr/>
        </p:nvSpPr>
        <p:spPr>
          <a:xfrm>
            <a:off x="4131199" y="6098971"/>
            <a:ext cx="7418070" cy="369332"/>
          </a:xfrm>
          <a:prstGeom prst="rect">
            <a:avLst/>
          </a:prstGeom>
          <a:noFill/>
        </p:spPr>
        <p:txBody>
          <a:bodyPr wrap="square" rtlCol="0">
            <a:spAutoFit/>
          </a:bodyPr>
          <a:lstStyle/>
          <a:p>
            <a:r>
              <a:rPr lang="en-US" dirty="0"/>
              <a:t>Total Energy Consumption saved by 50% !!!</a:t>
            </a:r>
          </a:p>
        </p:txBody>
      </p:sp>
    </p:spTree>
    <p:extLst>
      <p:ext uri="{BB962C8B-B14F-4D97-AF65-F5344CB8AC3E}">
        <p14:creationId xmlns:p14="http://schemas.microsoft.com/office/powerpoint/2010/main" val="675750375"/>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nical_Presentation_01_AS - v5" id="{E8D6DDC5-0F6D-45B7-B131-D0E18166558C}" vid="{A5BE99D8-16B2-4823-A7C9-A4C93BD888C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87264107-8248-43DA-8012-F707E0E46E9C}">
  <ds:schemaRefs>
    <ds:schemaRef ds:uri="http://schemas.microsoft.com/sharepoint/v3/contenttype/forms"/>
  </ds:schemaRefs>
</ds:datastoreItem>
</file>

<file path=customXml/itemProps2.xml><?xml version="1.0" encoding="utf-8"?>
<ds:datastoreItem xmlns:ds="http://schemas.openxmlformats.org/officeDocument/2006/customXml" ds:itemID="{F3C5BC67-BC5F-49A0-B382-4FB47F800CF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0C9F62E-0773-4164-B986-3E326BE687C9}">
  <ds:schemaRefs>
    <ds:schemaRef ds:uri="http://schemas.microsoft.com/office/2006/metadata/properties"/>
    <ds:schemaRef ds:uri="http://schemas.microsoft.com/office/infopath/2007/PartnerControls"/>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1162</Words>
  <Application>Microsoft Macintosh PowerPoint</Application>
  <PresentationFormat>Widescreen</PresentationFormat>
  <Paragraphs>165</Paragraphs>
  <Slides>27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Bebas</vt:lpstr>
      <vt:lpstr>Calibri</vt:lpstr>
      <vt:lpstr>Calibri Light</vt:lpstr>
      <vt:lpstr>Gill Sans</vt:lpstr>
      <vt:lpstr>Wingdings</vt:lpstr>
      <vt:lpstr>Office Theme</vt:lpstr>
      <vt:lpstr>Smart Building : AI &amp; IoT in CRE</vt:lpstr>
      <vt:lpstr>Need for Smart Buildings</vt:lpstr>
      <vt:lpstr>Smart Building Components</vt:lpstr>
      <vt:lpstr>Large Picture Slide</vt:lpstr>
      <vt:lpstr>Predictive Energy Optimization </vt:lpstr>
      <vt:lpstr>Energy optimization</vt:lpstr>
      <vt:lpstr>Large Picture Slide</vt:lpstr>
      <vt:lpstr>Energy Optimization Results – Auto Dimmer</vt:lpstr>
      <vt:lpstr>Energy Optimization Results – Auto Dimmer</vt:lpstr>
      <vt:lpstr>Energy Optimization - Sprinklers</vt:lpstr>
      <vt:lpstr>Energy Optimization Results- Sprinklers</vt:lpstr>
      <vt:lpstr>Predictive Maintenance and Fault Detection </vt:lpstr>
      <vt:lpstr>Energy Optimization – Anomaly Detection</vt:lpstr>
      <vt:lpstr>Energy Optimization - Elevator</vt:lpstr>
      <vt:lpstr>Energy Optimization Results- Elevator</vt:lpstr>
      <vt:lpstr>Improving Tenant Comfort</vt:lpstr>
      <vt:lpstr>Large Picture Slide</vt:lpstr>
      <vt:lpstr>Large Picture Slide</vt:lpstr>
      <vt:lpstr>Enhanced building performance</vt:lpstr>
      <vt:lpstr>Better portfolio risk management and liquidity</vt:lpstr>
      <vt:lpstr>Focus on employee and occupant health and productivity</vt:lpstr>
      <vt:lpstr>Service innovation to tenants</vt:lpstr>
      <vt:lpstr>Large Picture Slide</vt:lpstr>
      <vt:lpstr>Smart Waste Management </vt:lpstr>
      <vt:lpstr>Cybersecurity and data privacy</vt:lpstr>
      <vt:lpstr>Cybersecurity and data privacy</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Lipsa Senapati</dc:creator>
  <cp:lastModifiedBy/>
  <cp:revision>1</cp:revision>
  <dcterms:created xsi:type="dcterms:W3CDTF">2018-11-11T05:57:05Z</dcterms:created>
  <dcterms:modified xsi:type="dcterms:W3CDTF">2018-11-11T17:59:49Z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